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12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13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9" r:id="rId1"/>
  </p:sldMasterIdLst>
  <p:sldIdLst>
    <p:sldId id="256" r:id="rId2"/>
    <p:sldId id="262" r:id="rId3"/>
    <p:sldId id="257" r:id="rId4"/>
    <p:sldId id="260" r:id="rId5"/>
    <p:sldId id="261" r:id="rId6"/>
    <p:sldId id="271" r:id="rId7"/>
    <p:sldId id="300" r:id="rId8"/>
    <p:sldId id="299" r:id="rId9"/>
    <p:sldId id="272" r:id="rId10"/>
    <p:sldId id="302" r:id="rId11"/>
    <p:sldId id="295" r:id="rId12"/>
    <p:sldId id="318" r:id="rId13"/>
    <p:sldId id="297" r:id="rId14"/>
    <p:sldId id="301" r:id="rId15"/>
    <p:sldId id="304" r:id="rId16"/>
    <p:sldId id="305" r:id="rId17"/>
    <p:sldId id="307" r:id="rId18"/>
    <p:sldId id="309" r:id="rId19"/>
    <p:sldId id="311" r:id="rId20"/>
    <p:sldId id="312" r:id="rId21"/>
    <p:sldId id="264" r:id="rId22"/>
    <p:sldId id="258" r:id="rId23"/>
    <p:sldId id="268" r:id="rId24"/>
    <p:sldId id="269" r:id="rId25"/>
    <p:sldId id="289" r:id="rId26"/>
    <p:sldId id="290" r:id="rId27"/>
    <p:sldId id="291" r:id="rId28"/>
    <p:sldId id="293" r:id="rId29"/>
    <p:sldId id="259" r:id="rId30"/>
    <p:sldId id="265" r:id="rId31"/>
    <p:sldId id="266" r:id="rId32"/>
    <p:sldId id="275" r:id="rId33"/>
    <p:sldId id="276" r:id="rId34"/>
    <p:sldId id="279" r:id="rId35"/>
    <p:sldId id="280" r:id="rId36"/>
    <p:sldId id="281" r:id="rId37"/>
    <p:sldId id="284" r:id="rId38"/>
    <p:sldId id="323" r:id="rId39"/>
    <p:sldId id="324" r:id="rId40"/>
    <p:sldId id="286" r:id="rId41"/>
    <p:sldId id="321" r:id="rId42"/>
    <p:sldId id="263" r:id="rId43"/>
    <p:sldId id="322" r:id="rId44"/>
    <p:sldId id="320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17" autoAdjust="0"/>
    <p:restoredTop sz="94660"/>
  </p:normalViewPr>
  <p:slideViewPr>
    <p:cSldViewPr snapToGrid="0">
      <p:cViewPr varScale="1">
        <p:scale>
          <a:sx n="51" d="100"/>
          <a:sy n="51" d="100"/>
        </p:scale>
        <p:origin x="36" y="4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800" b="1" dirty="0"/>
              <a:t>Medien als Informationsquellen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Internet</c:v>
                </c:pt>
              </c:strCache>
            </c:strRef>
          </c:tx>
          <c:spPr>
            <a:ln w="50800" cap="rnd" cmpd="sng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76200">
                <a:solidFill>
                  <a:schemeClr val="accent1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Tabelle1!$B$2:$B$10</c:f>
              <c:numCache>
                <c:formatCode>General</c:formatCode>
                <c:ptCount val="9"/>
                <c:pt idx="0">
                  <c:v>28</c:v>
                </c:pt>
                <c:pt idx="1">
                  <c:v>37</c:v>
                </c:pt>
                <c:pt idx="2">
                  <c:v>43</c:v>
                </c:pt>
                <c:pt idx="3">
                  <c:v>51</c:v>
                </c:pt>
                <c:pt idx="4">
                  <c:v>57</c:v>
                </c:pt>
                <c:pt idx="5">
                  <c:v>61</c:v>
                </c:pt>
                <c:pt idx="6">
                  <c:v>62</c:v>
                </c:pt>
                <c:pt idx="7">
                  <c:v>64</c:v>
                </c:pt>
                <c:pt idx="8">
                  <c:v>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F4F-41DA-8A67-A619A51D9D9D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Fernsehen</c:v>
                </c:pt>
              </c:strCache>
            </c:strRef>
          </c:tx>
          <c:spPr>
            <a:ln w="508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76200">
                <a:solidFill>
                  <a:schemeClr val="accent2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Tabelle1!$C$2:$C$10</c:f>
              <c:numCache>
                <c:formatCode>General</c:formatCode>
                <c:ptCount val="9"/>
                <c:pt idx="0">
                  <c:v>73</c:v>
                </c:pt>
                <c:pt idx="1">
                  <c:v>73</c:v>
                </c:pt>
                <c:pt idx="2">
                  <c:v>69</c:v>
                </c:pt>
                <c:pt idx="3">
                  <c:v>64</c:v>
                </c:pt>
                <c:pt idx="4">
                  <c:v>63</c:v>
                </c:pt>
                <c:pt idx="5">
                  <c:v>62</c:v>
                </c:pt>
                <c:pt idx="6">
                  <c:v>62</c:v>
                </c:pt>
                <c:pt idx="7">
                  <c:v>62</c:v>
                </c:pt>
                <c:pt idx="8">
                  <c:v>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F4F-41DA-8A67-A619A51D9D9D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Zeitungen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Tabelle1!$D$2:$D$10</c:f>
              <c:numCache>
                <c:formatCode>General</c:formatCode>
                <c:ptCount val="9"/>
                <c:pt idx="0">
                  <c:v>61</c:v>
                </c:pt>
                <c:pt idx="1">
                  <c:v>60</c:v>
                </c:pt>
                <c:pt idx="2">
                  <c:v>53</c:v>
                </c:pt>
                <c:pt idx="3">
                  <c:v>50</c:v>
                </c:pt>
                <c:pt idx="4">
                  <c:v>49</c:v>
                </c:pt>
                <c:pt idx="5">
                  <c:v>48</c:v>
                </c:pt>
                <c:pt idx="6">
                  <c:v>48</c:v>
                </c:pt>
                <c:pt idx="7">
                  <c:v>47</c:v>
                </c:pt>
                <c:pt idx="8">
                  <c:v>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F4F-41DA-8A67-A619A51D9D9D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Zeitschriften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Tabelle1!$E$2:$E$10</c:f>
              <c:numCache>
                <c:formatCode>General</c:formatCode>
                <c:ptCount val="9"/>
                <c:pt idx="0">
                  <c:v>44</c:v>
                </c:pt>
                <c:pt idx="1">
                  <c:v>43</c:v>
                </c:pt>
                <c:pt idx="2">
                  <c:v>40</c:v>
                </c:pt>
                <c:pt idx="3">
                  <c:v>38</c:v>
                </c:pt>
                <c:pt idx="4">
                  <c:v>37</c:v>
                </c:pt>
                <c:pt idx="5">
                  <c:v>35</c:v>
                </c:pt>
                <c:pt idx="6">
                  <c:v>35</c:v>
                </c:pt>
                <c:pt idx="7">
                  <c:v>34</c:v>
                </c:pt>
                <c:pt idx="8">
                  <c:v>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F4F-41DA-8A67-A619A51D9D9D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Radio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Tabelle1!$F$2:$F$10</c:f>
              <c:numCache>
                <c:formatCode>General</c:formatCode>
                <c:ptCount val="9"/>
                <c:pt idx="0">
                  <c:v>32</c:v>
                </c:pt>
                <c:pt idx="1">
                  <c:v>34</c:v>
                </c:pt>
                <c:pt idx="2">
                  <c:v>32</c:v>
                </c:pt>
                <c:pt idx="3">
                  <c:v>30</c:v>
                </c:pt>
                <c:pt idx="4">
                  <c:v>29</c:v>
                </c:pt>
                <c:pt idx="5">
                  <c:v>29</c:v>
                </c:pt>
                <c:pt idx="6">
                  <c:v>30</c:v>
                </c:pt>
                <c:pt idx="7">
                  <c:v>30</c:v>
                </c:pt>
                <c:pt idx="8">
                  <c:v>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F4F-41DA-8A67-A619A51D9D9D}"/>
            </c:ext>
          </c:extLst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Spezifische Zeitschriften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Tabelle1!$G$2:$G$10</c:f>
              <c:numCache>
                <c:formatCode>General</c:formatCode>
                <c:ptCount val="9"/>
                <c:pt idx="0">
                  <c:v>26</c:v>
                </c:pt>
                <c:pt idx="1">
                  <c:v>24</c:v>
                </c:pt>
                <c:pt idx="2">
                  <c:v>23</c:v>
                </c:pt>
                <c:pt idx="3">
                  <c:v>23</c:v>
                </c:pt>
                <c:pt idx="4">
                  <c:v>22</c:v>
                </c:pt>
                <c:pt idx="5">
                  <c:v>20</c:v>
                </c:pt>
                <c:pt idx="6">
                  <c:v>20</c:v>
                </c:pt>
                <c:pt idx="7">
                  <c:v>19</c:v>
                </c:pt>
                <c:pt idx="8">
                  <c:v>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F4F-41DA-8A67-A619A51D9D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4161152"/>
        <c:axId val="74171136"/>
      </c:lineChart>
      <c:catAx>
        <c:axId val="74161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4171136"/>
        <c:crosses val="autoZero"/>
        <c:auto val="1"/>
        <c:lblAlgn val="ctr"/>
        <c:lblOffset val="100"/>
        <c:noMultiLvlLbl val="0"/>
      </c:catAx>
      <c:valAx>
        <c:axId val="74171136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4161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81100783597702453"/>
          <c:y val="0.22686608119157839"/>
          <c:w val="0.17812259880558401"/>
          <c:h val="0.7728087314752382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  <c:userShapes r:id="rId2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b="0" dirty="0"/>
              <a:t>CO2</a:t>
            </a:r>
            <a:r>
              <a:rPr lang="de-DE" baseline="0" dirty="0"/>
              <a:t> Verbrauch in der Herstellung des jeweiligen Mediums in kg</a:t>
            </a:r>
            <a:endParaRPr lang="de-DE" dirty="0"/>
          </a:p>
        </c:rich>
      </c:tx>
      <c:layout>
        <c:manualLayout>
          <c:xMode val="edge"/>
          <c:yMode val="edge"/>
          <c:x val="0.1896527064551714"/>
          <c:y val="3.533123028391169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2.4929492114471284E-2"/>
          <c:y val="0.15383921783599541"/>
          <c:w val="0.95812992125984264"/>
          <c:h val="0.5931716138006408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1 Exemplar</c:v>
                </c:pt>
              </c:strCache>
            </c:strRef>
          </c:tx>
          <c:spPr>
            <a:solidFill>
              <a:schemeClr val="accent1">
                <a:tint val="43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Tabelle1!$B$2:$B$3</c:f>
              <c:numCache>
                <c:formatCode>General</c:formatCode>
                <c:ptCount val="2"/>
                <c:pt idx="0">
                  <c:v>8</c:v>
                </c:pt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DA-42FE-AA17-170D4131368F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2 Exemplare</c:v>
                </c:pt>
              </c:strCache>
            </c:strRef>
          </c:tx>
          <c:spPr>
            <a:solidFill>
              <a:schemeClr val="accent1">
                <a:tint val="56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Tabelle1!$C$2:$C$3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6DA-42FE-AA17-170D4131368F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3 Exemplare</c:v>
                </c:pt>
              </c:strCache>
            </c:strRef>
          </c:tx>
          <c:spPr>
            <a:solidFill>
              <a:schemeClr val="accent1">
                <a:tint val="69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Tabelle1!$D$2:$D$3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6DA-42FE-AA17-170D4131368F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4 Exemplare</c:v>
                </c:pt>
              </c:strCache>
            </c:strRef>
          </c:tx>
          <c:spPr>
            <a:solidFill>
              <a:schemeClr val="accent1">
                <a:tint val="81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Tabelle1!$E$2:$E$3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6DA-42FE-AA17-170D4131368F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5 Exemplare</c:v>
                </c:pt>
              </c:strCache>
            </c:strRef>
          </c:tx>
          <c:spPr>
            <a:solidFill>
              <a:schemeClr val="accent1">
                <a:tint val="94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Tabelle1!$F$2:$F$3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6DA-42FE-AA17-170D4131368F}"/>
            </c:ext>
          </c:extLst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6 Exemplare</c:v>
                </c:pt>
              </c:strCache>
            </c:strRef>
          </c:tx>
          <c:spPr>
            <a:solidFill>
              <a:schemeClr val="accent1">
                <a:shade val="93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Tabelle1!$G$2:$G$3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6DA-42FE-AA17-170D4131368F}"/>
            </c:ext>
          </c:extLst>
        </c:ser>
        <c:ser>
          <c:idx val="6"/>
          <c:order val="6"/>
          <c:tx>
            <c:strRef>
              <c:f>Tabelle1!$H$1</c:f>
              <c:strCache>
                <c:ptCount val="1"/>
                <c:pt idx="0">
                  <c:v>7 Exemplare</c:v>
                </c:pt>
              </c:strCache>
            </c:strRef>
          </c:tx>
          <c:spPr>
            <a:solidFill>
              <a:schemeClr val="accent1">
                <a:shade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Tabelle1!$H$2:$H$3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6DA-42FE-AA17-170D4131368F}"/>
            </c:ext>
          </c:extLst>
        </c:ser>
        <c:ser>
          <c:idx val="7"/>
          <c:order val="7"/>
          <c:tx>
            <c:strRef>
              <c:f>Tabelle1!$I$1</c:f>
              <c:strCache>
                <c:ptCount val="1"/>
                <c:pt idx="0">
                  <c:v>8 Exemplare</c:v>
                </c:pt>
              </c:strCache>
            </c:strRef>
          </c:tx>
          <c:spPr>
            <a:solidFill>
              <a:schemeClr val="accent1">
                <a:shade val="68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Tabelle1!$I$2:$I$3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B6DA-42FE-AA17-170D4131368F}"/>
            </c:ext>
          </c:extLst>
        </c:ser>
        <c:ser>
          <c:idx val="8"/>
          <c:order val="8"/>
          <c:tx>
            <c:strRef>
              <c:f>Tabelle1!$J$1</c:f>
              <c:strCache>
                <c:ptCount val="1"/>
                <c:pt idx="0">
                  <c:v>9 Exemplare</c:v>
                </c:pt>
              </c:strCache>
            </c:strRef>
          </c:tx>
          <c:spPr>
            <a:solidFill>
              <a:schemeClr val="accent1">
                <a:shade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Tabelle1!$J$2:$J$3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6DA-42FE-AA17-170D4131368F}"/>
            </c:ext>
          </c:extLst>
        </c:ser>
        <c:ser>
          <c:idx val="9"/>
          <c:order val="9"/>
          <c:tx>
            <c:strRef>
              <c:f>Tabelle1!$K$1</c:f>
              <c:strCache>
                <c:ptCount val="1"/>
                <c:pt idx="0">
                  <c:v>10 Exemplare</c:v>
                </c:pt>
              </c:strCache>
            </c:strRef>
          </c:tx>
          <c:spPr>
            <a:solidFill>
              <a:schemeClr val="accent1">
                <a:shade val="42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Tabelle1!$K$2:$K$3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B6DA-42FE-AA17-170D413136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6196096"/>
        <c:axId val="96197632"/>
      </c:barChart>
      <c:catAx>
        <c:axId val="96196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6197632"/>
        <c:crosses val="autoZero"/>
        <c:auto val="1"/>
        <c:lblAlgn val="ctr"/>
        <c:lblOffset val="100"/>
        <c:noMultiLvlLbl val="0"/>
      </c:catAx>
      <c:valAx>
        <c:axId val="96197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6196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527800491815497"/>
          <c:w val="0.56545893719806761"/>
          <c:h val="9.422310539258307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Das Alter der Nutzer</a:t>
            </a:r>
            <a:r>
              <a:rPr lang="de-DE" baseline="0" dirty="0"/>
              <a:t> </a:t>
            </a:r>
            <a:r>
              <a:rPr lang="de-DE" dirty="0"/>
              <a:t>von Streaming Diensten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14-29 Jahre</c:v>
                </c:pt>
                <c:pt idx="1">
                  <c:v>30-49 Jahre</c:v>
                </c:pt>
                <c:pt idx="2">
                  <c:v>50-64 Jahre</c:v>
                </c:pt>
                <c:pt idx="3">
                  <c:v>65 Jahre und älter</c:v>
                </c:pt>
              </c:strCache>
            </c:strRef>
          </c:cat>
          <c:val>
            <c:numRef>
              <c:f>Tabelle1!$B$2:$B$5</c:f>
              <c:numCache>
                <c:formatCode>0%</c:formatCode>
                <c:ptCount val="4"/>
                <c:pt idx="0">
                  <c:v>0.92</c:v>
                </c:pt>
                <c:pt idx="1">
                  <c:v>0.91</c:v>
                </c:pt>
                <c:pt idx="2">
                  <c:v>0.63000000000000034</c:v>
                </c:pt>
                <c:pt idx="3">
                  <c:v>0.27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BA-42A1-8B11-D919F63484F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96087040"/>
        <c:axId val="96088832"/>
      </c:barChart>
      <c:catAx>
        <c:axId val="96087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6088832"/>
        <c:crosses val="autoZero"/>
        <c:auto val="1"/>
        <c:lblAlgn val="ctr"/>
        <c:lblOffset val="100"/>
        <c:noMultiLvlLbl val="0"/>
      </c:catAx>
      <c:valAx>
        <c:axId val="96088832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one"/>
        <c:crossAx val="96087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Welche Endgeräte werden für Videostreams genutzt?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Anzahl der Befragten in %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PC/Laptop</c:v>
                </c:pt>
                <c:pt idx="1">
                  <c:v>Fernsehgerät /SmartTV</c:v>
                </c:pt>
                <c:pt idx="2">
                  <c:v>Smartphone</c:v>
                </c:pt>
                <c:pt idx="3">
                  <c:v>Tablet 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73</c:v>
                </c:pt>
                <c:pt idx="1">
                  <c:v>71</c:v>
                </c:pt>
                <c:pt idx="2">
                  <c:v>64</c:v>
                </c:pt>
                <c:pt idx="3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75-4F10-8CA0-39F7CAB5947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96344704"/>
        <c:axId val="96354688"/>
      </c:barChart>
      <c:catAx>
        <c:axId val="96344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6354688"/>
        <c:crosses val="autoZero"/>
        <c:auto val="1"/>
        <c:lblAlgn val="ctr"/>
        <c:lblOffset val="100"/>
        <c:noMultiLvlLbl val="0"/>
      </c:catAx>
      <c:valAx>
        <c:axId val="96354688"/>
        <c:scaling>
          <c:orientation val="minMax"/>
          <c:max val="100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crossAx val="96344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Weshalb nutzen Sie keine Streamig-Dienste?</a:t>
            </a:r>
          </a:p>
        </c:rich>
      </c:tx>
      <c:layout>
        <c:manualLayout>
          <c:xMode val="edge"/>
          <c:yMode val="edge"/>
          <c:x val="1.7617920730383884E-2"/>
          <c:y val="9.89143732636155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32951292510867664"/>
          <c:y val="0.17389204406846076"/>
          <c:w val="0.7610564714566932"/>
          <c:h val="0.770545228189885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Prozentanteil der Gründe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Tabelle1!$A$2:$A$11</c:f>
              <c:strCache>
                <c:ptCount val="10"/>
                <c:pt idx="0">
                  <c:v>Der Preis ist mir zu hoch</c:v>
                </c:pt>
                <c:pt idx="1">
                  <c:v>Die Bedienung ist mir zu kompliziert</c:v>
                </c:pt>
                <c:pt idx="2">
                  <c:v>Die Anmeldung ist mir zu kompliziert</c:v>
                </c:pt>
                <c:pt idx="3">
                  <c:v>Unzureichende Übertragungsqualität</c:v>
                </c:pt>
                <c:pt idx="4">
                  <c:v>Ich möchte Musik- oder Filmtitel gern besitzen</c:v>
                </c:pt>
                <c:pt idx="5">
                  <c:v>Ich kenne keine Streaming-Anbieter</c:v>
                </c:pt>
                <c:pt idx="6">
                  <c:v>Aus Datenschutzgründen</c:v>
                </c:pt>
                <c:pt idx="7">
                  <c:v>Zu kleine Auswahl an Musik- oder Filmtiteln</c:v>
                </c:pt>
                <c:pt idx="8">
                  <c:v>Sonstige Gründe</c:v>
                </c:pt>
                <c:pt idx="9">
                  <c:v>Weiß nicht/ keine Angabe</c:v>
                </c:pt>
              </c:strCache>
            </c:strRef>
          </c:cat>
          <c:val>
            <c:numRef>
              <c:f>Tabelle1!$B$2:$B$11</c:f>
              <c:numCache>
                <c:formatCode>0%</c:formatCode>
                <c:ptCount val="10"/>
                <c:pt idx="0">
                  <c:v>0.32000000000000017</c:v>
                </c:pt>
                <c:pt idx="1">
                  <c:v>0.27</c:v>
                </c:pt>
                <c:pt idx="2">
                  <c:v>0.22</c:v>
                </c:pt>
                <c:pt idx="3">
                  <c:v>0.19</c:v>
                </c:pt>
                <c:pt idx="4">
                  <c:v>0.13</c:v>
                </c:pt>
                <c:pt idx="5">
                  <c:v>0.11</c:v>
                </c:pt>
                <c:pt idx="6">
                  <c:v>8.0000000000000043E-2</c:v>
                </c:pt>
                <c:pt idx="7">
                  <c:v>3.0000000000000002E-2</c:v>
                </c:pt>
                <c:pt idx="8">
                  <c:v>0.27</c:v>
                </c:pt>
                <c:pt idx="9">
                  <c:v>3.0000000000000002E-2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72-4585-B386-9D16B6256C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6505216"/>
        <c:axId val="96507008"/>
      </c:barChart>
      <c:catAx>
        <c:axId val="965052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6507008"/>
        <c:crosses val="autoZero"/>
        <c:auto val="1"/>
        <c:lblAlgn val="ctr"/>
        <c:lblOffset val="100"/>
        <c:noMultiLvlLbl val="0"/>
      </c:catAx>
      <c:valAx>
        <c:axId val="965070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6505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 err="1"/>
              <a:t>Spotify</a:t>
            </a:r>
            <a:endParaRPr lang="de-DE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7.6560039370078756E-2"/>
          <c:y val="0.17695071500057116"/>
          <c:w val="0.92031496062992113"/>
          <c:h val="0.8059281000290293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Umsatz in Mio.$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Tabelle1!$A$2:$A$6</c:f>
              <c:numCache>
                <c:formatCode>General</c:formatCode>
                <c:ptCount val="5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</c:numCache>
            </c:num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243</c:v>
                </c:pt>
                <c:pt idx="1">
                  <c:v>575</c:v>
                </c:pt>
                <c:pt idx="2">
                  <c:v>747</c:v>
                </c:pt>
                <c:pt idx="3">
                  <c:v>1300</c:v>
                </c:pt>
                <c:pt idx="4">
                  <c:v>2120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3F-4621-822D-91116500820F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Nettoeinkommen ind Mio. $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cat>
            <c:numRef>
              <c:f>Tabelle1!$A$2:$A$6</c:f>
              <c:numCache>
                <c:formatCode>General</c:formatCode>
                <c:ptCount val="5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</c:numCache>
            </c:num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-59</c:v>
                </c:pt>
                <c:pt idx="1">
                  <c:v>-78</c:v>
                </c:pt>
                <c:pt idx="2">
                  <c:v>-68</c:v>
                </c:pt>
                <c:pt idx="3">
                  <c:v>-177</c:v>
                </c:pt>
                <c:pt idx="4">
                  <c:v>-188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43F-4621-822D-9111650082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84131840"/>
        <c:axId val="84133376"/>
      </c:barChart>
      <c:catAx>
        <c:axId val="84131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1500000" spcFirstLastPara="1" vertOverflow="ellipsis" vert="horz" wrap="square" anchor="b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133376"/>
        <c:crosses val="autoZero"/>
        <c:auto val="1"/>
        <c:lblAlgn val="ctr"/>
        <c:lblOffset val="100"/>
        <c:noMultiLvlLbl val="0"/>
      </c:catAx>
      <c:valAx>
        <c:axId val="84133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131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Pandora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1521398798661504"/>
          <c:y val="0.13532067222039518"/>
          <c:w val="0.85249544592069848"/>
          <c:h val="0.751191622560977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Umsatz in Mio $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Tabelle1!$A$2:$A$4</c:f>
              <c:numCache>
                <c:formatCode>General</c:formatCode>
                <c:ptCount val="3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</c:numCache>
            </c:num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267</c:v>
                </c:pt>
                <c:pt idx="1">
                  <c:v>410</c:v>
                </c:pt>
                <c:pt idx="2">
                  <c:v>638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2B-4C75-B1C1-5D93F7506293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Nettoeinkommen in Mio. $</c:v>
                </c:pt>
              </c:strCache>
            </c:strRef>
          </c:tx>
          <c:spPr>
            <a:solidFill>
              <a:schemeClr val="bg2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numRef>
              <c:f>Tabelle1!$A$2:$A$4</c:f>
              <c:numCache>
                <c:formatCode>General</c:formatCode>
                <c:ptCount val="3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</c:numCache>
            </c:numRef>
          </c:cat>
          <c:val>
            <c:numRef>
              <c:f>Tabelle1!$C$2:$C$4</c:f>
              <c:numCache>
                <c:formatCode>General</c:formatCode>
                <c:ptCount val="3"/>
                <c:pt idx="0">
                  <c:v>-9</c:v>
                </c:pt>
                <c:pt idx="1">
                  <c:v>-36</c:v>
                </c:pt>
                <c:pt idx="2">
                  <c:v>-41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2B-4C75-B1C1-5D93F75062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4204928"/>
        <c:axId val="84563072"/>
      </c:barChart>
      <c:catAx>
        <c:axId val="84204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15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563072"/>
        <c:crosses val="autoZero"/>
        <c:auto val="1"/>
        <c:lblAlgn val="ctr"/>
        <c:lblOffset val="100"/>
        <c:noMultiLvlLbl val="0"/>
      </c:catAx>
      <c:valAx>
        <c:axId val="84563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204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 err="1"/>
              <a:t>Netflix</a:t>
            </a:r>
            <a:endParaRPr lang="de-DE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Umsatz in Mio. $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Tabelle1!$A$2:$A$5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1000</c:v>
                </c:pt>
                <c:pt idx="1">
                  <c:v>1175</c:v>
                </c:pt>
                <c:pt idx="2">
                  <c:v>1486</c:v>
                </c:pt>
                <c:pt idx="3">
                  <c:v>1820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57-4D74-8055-69ADC904AD34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Nettoeinkommen in Mio. $</c:v>
                </c:pt>
              </c:strCache>
            </c:strRef>
          </c:tx>
          <c:spPr>
            <a:solidFill>
              <a:schemeClr val="tx2">
                <a:lumMod val="75000"/>
                <a:lumOff val="25000"/>
              </a:schemeClr>
            </a:solidFill>
            <a:ln>
              <a:noFill/>
            </a:ln>
            <a:effectLst/>
          </c:spPr>
          <c:invertIfNegative val="0"/>
          <c:cat>
            <c:numRef>
              <c:f>Tabelle1!$A$2:$A$5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2.7</c:v>
                </c:pt>
                <c:pt idx="1">
                  <c:v>48.4</c:v>
                </c:pt>
                <c:pt idx="2">
                  <c:v>83.4</c:v>
                </c:pt>
                <c:pt idx="3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57-4D74-8055-69ADC904A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4626816"/>
        <c:axId val="84636800"/>
      </c:barChart>
      <c:catAx>
        <c:axId val="84626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15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636800"/>
        <c:crosses val="autoZero"/>
        <c:auto val="1"/>
        <c:lblAlgn val="ctr"/>
        <c:lblOffset val="100"/>
        <c:noMultiLvlLbl val="0"/>
      </c:catAx>
      <c:valAx>
        <c:axId val="84636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626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Internet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Anteil der Nutzer in %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6.6252473347590712E-2"/>
                  <c:y val="4.086099493994729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3925968332772022E-2"/>
                      <c:h val="9.809557428083040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D9F0-4A77-93C5-03C40714A7EB}"/>
                </c:ext>
              </c:extLst>
            </c:dLbl>
            <c:dLbl>
              <c:idx val="1"/>
              <c:layout>
                <c:manualLayout>
                  <c:x val="-5.8375830073028774E-2"/>
                  <c:y val="4.086099493994729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D9F0-4A77-93C5-03C40714A7EB}"/>
                </c:ext>
              </c:extLst>
            </c:dLbl>
            <c:dLbl>
              <c:idx val="2"/>
              <c:layout>
                <c:manualLayout>
                  <c:x val="-5.9306972695408397E-2"/>
                  <c:y val="4.086099493994734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D9F0-4A77-93C5-03C40714A7EB}"/>
                </c:ext>
              </c:extLst>
            </c:dLbl>
            <c:dLbl>
              <c:idx val="3"/>
              <c:layout>
                <c:manualLayout>
                  <c:x val="-5.9168175614372896E-2"/>
                  <c:y val="4.086099493994729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9F0-4A77-93C5-03C40714A7EB}"/>
                </c:ext>
              </c:extLst>
            </c:dLbl>
            <c:dLbl>
              <c:idx val="4"/>
              <c:layout>
                <c:manualLayout>
                  <c:x val="-3.5647716979272805E-2"/>
                  <c:y val="4.669827993136826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9F0-4A77-93C5-03C40714A7EB}"/>
                </c:ext>
              </c:extLst>
            </c:dLbl>
            <c:dLbl>
              <c:idx val="5"/>
              <c:layout>
                <c:manualLayout>
                  <c:x val="-6.6252473347590712E-2"/>
                  <c:y val="3.502370994852614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9299398964923509E-2"/>
                      <c:h val="6.307186433230423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D9F0-4A77-93C5-03C40714A7EB}"/>
                </c:ext>
              </c:extLst>
            </c:dLbl>
            <c:dLbl>
              <c:idx val="6"/>
              <c:layout>
                <c:manualLayout>
                  <c:x val="-6.0000958100585623E-2"/>
                  <c:y val="3.502370994852618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9F0-4A77-93C5-03C40714A7EB}"/>
                </c:ext>
              </c:extLst>
            </c:dLbl>
            <c:dLbl>
              <c:idx val="7"/>
              <c:layout>
                <c:manualLayout>
                  <c:x val="-5.2298448696719076E-2"/>
                  <c:y val="3.502370994852614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9F0-4A77-93C5-03C40714A7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noFill/>
                    </a:ln>
                    <a:effectLst/>
                  </c:spPr>
                </c15:leaderLines>
              </c:ext>
            </c:extLst>
          </c:dLbls>
          <c:cat>
            <c:numRef>
              <c:f>Tabelle1!$A$2:$A$9</c:f>
              <c:numCache>
                <c:formatCode>General</c:formatCode>
                <c:ptCount val="8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2014</c:v>
                </c:pt>
                <c:pt idx="7">
                  <c:v>2015</c:v>
                </c:pt>
              </c:numCache>
            </c:numRef>
          </c:cat>
          <c:val>
            <c:numRef>
              <c:f>Tabelle1!$B$2:$B$9</c:f>
              <c:numCache>
                <c:formatCode>General</c:formatCode>
                <c:ptCount val="8"/>
                <c:pt idx="0">
                  <c:v>41.7</c:v>
                </c:pt>
                <c:pt idx="1">
                  <c:v>52.7</c:v>
                </c:pt>
                <c:pt idx="2">
                  <c:v>58.2</c:v>
                </c:pt>
                <c:pt idx="3">
                  <c:v>65.099999999999994</c:v>
                </c:pt>
                <c:pt idx="4">
                  <c:v>72</c:v>
                </c:pt>
                <c:pt idx="5">
                  <c:v>75.599999999999994</c:v>
                </c:pt>
                <c:pt idx="6">
                  <c:v>76.8</c:v>
                </c:pt>
                <c:pt idx="7">
                  <c:v>77.599999999999994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C00-4312-B48F-72D5F2F323D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5371264"/>
        <c:axId val="75372800"/>
      </c:lineChart>
      <c:catAx>
        <c:axId val="75371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5372800"/>
        <c:crosses val="autoZero"/>
        <c:auto val="1"/>
        <c:lblAlgn val="ctr"/>
        <c:lblOffset val="100"/>
        <c:noMultiLvlLbl val="0"/>
      </c:catAx>
      <c:valAx>
        <c:axId val="75372800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crossAx val="75371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Nutzung in Minuten pro Tag im Durschnitt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Nutzung in Minuten pro Tag im Durschnitt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5.8873517857192526E-2"/>
                  <c:y val="3.239264054046784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FAC-4BFA-BF77-387EAADF9F65}"/>
                </c:ext>
              </c:extLst>
            </c:dLbl>
            <c:dLbl>
              <c:idx val="1"/>
              <c:layout>
                <c:manualLayout>
                  <c:x val="-4.9373190444554509E-2"/>
                  <c:y val="2.944785503678894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FAC-4BFA-BF77-387EAADF9F65}"/>
                </c:ext>
              </c:extLst>
            </c:dLbl>
            <c:dLbl>
              <c:idx val="2"/>
              <c:layout>
                <c:manualLayout>
                  <c:x val="-5.2916156552879026E-2"/>
                  <c:y val="3.828221154782555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FAC-4BFA-BF77-387EAADF9F65}"/>
                </c:ext>
              </c:extLst>
            </c:dLbl>
            <c:dLbl>
              <c:idx val="3"/>
              <c:layout>
                <c:manualLayout>
                  <c:x val="-4.7286604991047428E-2"/>
                  <c:y val="4.122699705150443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FAC-4BFA-BF77-387EAADF9F65}"/>
                </c:ext>
              </c:extLst>
            </c:dLbl>
            <c:dLbl>
              <c:idx val="4"/>
              <c:layout>
                <c:manualLayout>
                  <c:x val="-5.1302323974507506E-2"/>
                  <c:y val="4.122699705150453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FAC-4BFA-BF77-387EAADF9F65}"/>
                </c:ext>
              </c:extLst>
            </c:dLbl>
            <c:dLbl>
              <c:idx val="5"/>
              <c:layout>
                <c:manualLayout>
                  <c:x val="-5.2310969335989818E-2"/>
                  <c:y val="4.417178255518342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FAC-4BFA-BF77-387EAADF9F65}"/>
                </c:ext>
              </c:extLst>
            </c:dLbl>
            <c:dLbl>
              <c:idx val="6"/>
              <c:layout>
                <c:manualLayout>
                  <c:x val="-5.8955321378635454E-2"/>
                  <c:y val="3.828221154782565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FAC-4BFA-BF77-387EAADF9F65}"/>
                </c:ext>
              </c:extLst>
            </c:dLbl>
            <c:dLbl>
              <c:idx val="7"/>
              <c:layout>
                <c:manualLayout>
                  <c:x val="-5.5653794789910081E-2"/>
                  <c:y val="3.828221154782565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FAC-4BFA-BF77-387EAADF9F6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Tabelle1!$A$2:$A$9</c:f>
              <c:numCache>
                <c:formatCode>General</c:formatCode>
                <c:ptCount val="8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2014</c:v>
                </c:pt>
                <c:pt idx="7">
                  <c:v>2015</c:v>
                </c:pt>
              </c:numCache>
            </c:numRef>
          </c:cat>
          <c:val>
            <c:numRef>
              <c:f>Tabelle1!$B$2:$B$9</c:f>
              <c:numCache>
                <c:formatCode>General</c:formatCode>
                <c:ptCount val="8"/>
                <c:pt idx="0">
                  <c:v>35</c:v>
                </c:pt>
                <c:pt idx="1">
                  <c:v>43</c:v>
                </c:pt>
                <c:pt idx="2">
                  <c:v>48</c:v>
                </c:pt>
                <c:pt idx="3">
                  <c:v>58</c:v>
                </c:pt>
                <c:pt idx="4">
                  <c:v>77</c:v>
                </c:pt>
                <c:pt idx="5">
                  <c:v>83</c:v>
                </c:pt>
                <c:pt idx="6">
                  <c:v>111</c:v>
                </c:pt>
                <c:pt idx="7">
                  <c:v>109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1AB-476B-BF67-BE2A462C682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5724672"/>
        <c:axId val="75726208"/>
      </c:lineChart>
      <c:catAx>
        <c:axId val="75724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5726208"/>
        <c:crosses val="autoZero"/>
        <c:auto val="1"/>
        <c:lblAlgn val="ctr"/>
        <c:lblOffset val="100"/>
        <c:noMultiLvlLbl val="0"/>
      </c:catAx>
      <c:valAx>
        <c:axId val="75726208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crossAx val="75724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/>
            </a:pPr>
            <a:r>
              <a:rPr lang="en-US" sz="2000" dirty="0"/>
              <a:t>In</a:t>
            </a:r>
            <a:r>
              <a:rPr lang="en-US" sz="2000" baseline="0" dirty="0"/>
              <a:t> Deutschland </a:t>
            </a:r>
            <a:r>
              <a:rPr lang="en-US" sz="2000" baseline="0" dirty="0" err="1"/>
              <a:t>gibt</a:t>
            </a:r>
            <a:r>
              <a:rPr lang="en-US" sz="2000" baseline="0" dirty="0"/>
              <a:t> </a:t>
            </a:r>
            <a:r>
              <a:rPr lang="en-US" sz="2000" baseline="0" dirty="0" err="1"/>
              <a:t>es</a:t>
            </a:r>
            <a:r>
              <a:rPr lang="en-US" sz="2000" baseline="0" dirty="0"/>
              <a:t> </a:t>
            </a:r>
            <a:r>
              <a:rPr lang="en-US" sz="2000" baseline="0" dirty="0" err="1"/>
              <a:t>immer</a:t>
            </a:r>
            <a:r>
              <a:rPr lang="en-US" sz="2000" baseline="0" dirty="0"/>
              <a:t> </a:t>
            </a:r>
            <a:r>
              <a:rPr lang="en-US" sz="2000" baseline="0" dirty="0" err="1"/>
              <a:t>weniger</a:t>
            </a:r>
            <a:r>
              <a:rPr lang="en-US" sz="2000" baseline="0" dirty="0"/>
              <a:t> </a:t>
            </a:r>
            <a:r>
              <a:rPr lang="en-US" sz="2000" baseline="0" dirty="0" err="1"/>
              <a:t>Tageszeitungen</a:t>
            </a:r>
            <a:endParaRPr lang="en-US" sz="2000" baseline="0" dirty="0"/>
          </a:p>
          <a:p>
            <a:pPr algn="l">
              <a:defRPr/>
            </a:pPr>
            <a:r>
              <a:rPr lang="en-US" sz="2000" baseline="0" dirty="0" err="1">
                <a:solidFill>
                  <a:schemeClr val="accent1">
                    <a:lumMod val="75000"/>
                  </a:schemeClr>
                </a:solidFill>
              </a:rPr>
              <a:t>Anzahl</a:t>
            </a:r>
            <a:r>
              <a:rPr lang="en-US" sz="2000" baseline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baseline="0" dirty="0" err="1">
                <a:solidFill>
                  <a:schemeClr val="accent1">
                    <a:lumMod val="75000"/>
                  </a:schemeClr>
                </a:solidFill>
              </a:rPr>
              <a:t>der</a:t>
            </a:r>
            <a:r>
              <a:rPr lang="en-US" sz="2000" baseline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baseline="0" dirty="0" err="1">
                <a:solidFill>
                  <a:schemeClr val="accent1">
                    <a:lumMod val="75000"/>
                  </a:schemeClr>
                </a:solidFill>
              </a:rPr>
              <a:t>Tageszeitungen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c:rich>
      </c:tx>
      <c:layout>
        <c:manualLayout>
          <c:xMode val="edge"/>
          <c:yMode val="edge"/>
          <c:x val="8.0048707361872168E-2"/>
          <c:y val="0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7.2396855265481633E-2"/>
          <c:y val="0.12858450833180737"/>
          <c:w val="0.92032689468503959"/>
          <c:h val="0.7861230446528638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
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60000"/>
                    <a:lumMod val="104000"/>
                  </a:schemeClr>
                </a:gs>
                <a:gs pos="100000">
                  <a:schemeClr val="accent1">
                    <a:tint val="84000"/>
                  </a:schemeClr>
                </a:gs>
              </a:gsLst>
              <a:lin ang="5400000" scaled="0"/>
            </a:gradFill>
            <a:ln w="9525" cap="rnd" cmpd="sng" algn="ctr">
              <a:solidFill>
                <a:schemeClr val="accent1">
                  <a:tint val="60000"/>
                </a:schemeClr>
              </a:solidFill>
              <a:prstDash val="solid"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rotWithShape="1">
                <a:gsLst>
                  <a:gs pos="0">
                    <a:schemeClr val="dk1">
                      <a:tint val="60000"/>
                      <a:lumMod val="104000"/>
                    </a:schemeClr>
                  </a:gs>
                  <a:gs pos="100000">
                    <a:schemeClr val="dk1">
                      <a:tint val="84000"/>
                    </a:schemeClr>
                  </a:gs>
                </a:gsLst>
                <a:lin ang="5400000" scaled="0"/>
              </a:gradFill>
              <a:ln w="9525" cap="rnd" cmpd="sng" algn="ctr">
                <a:solidFill>
                  <a:schemeClr val="dk1">
                    <a:tint val="60000"/>
                  </a:schemeClr>
                </a:solidFill>
                <a:prstDash val="solid"/>
              </a:ln>
              <a:effectLst/>
            </c:spPr>
            <c:extLst>
              <c:ext xmlns:c16="http://schemas.microsoft.com/office/drawing/2014/chart" uri="{C3380CC4-5D6E-409C-BE32-E72D297353CC}">
                <c16:uniqueId val="{00000000-1E35-4A30-B300-9873A60EBB49}"/>
              </c:ext>
            </c:extLst>
          </c:dPt>
          <c:dPt>
            <c:idx val="1"/>
            <c:invertIfNegative val="0"/>
            <c:bubble3D val="0"/>
            <c:spPr>
              <a:gradFill rotWithShape="1">
                <a:gsLst>
                  <a:gs pos="0">
                    <a:schemeClr val="accent1">
                      <a:tint val="96000"/>
                      <a:lumMod val="102000"/>
                    </a:schemeClr>
                  </a:gs>
                  <a:gs pos="100000">
                    <a:schemeClr val="accent1">
                      <a:shade val="88000"/>
                      <a:lumMod val="94000"/>
                    </a:schemeClr>
                  </a:gs>
                </a:gsLst>
                <a:path path="circle">
                  <a:fillToRect l="50000" t="100000" r="100000" b="50000"/>
                </a:path>
              </a:gradFill>
              <a:ln w="9525" cap="rnd" cmpd="sng" algn="ctr">
                <a:solidFill>
                  <a:schemeClr val="accent1">
                    <a:tint val="60000"/>
                  </a:schemeClr>
                </a:solidFill>
                <a:prstDash val="solid"/>
              </a:ln>
              <a:effectLst>
                <a:reflection blurRad="12700" stA="26000" endPos="32000" dist="12700" dir="5400000" sy="-100000" rotWithShape="0"/>
              </a:effectLst>
            </c:spPr>
            <c:extLst>
              <c:ext xmlns:c16="http://schemas.microsoft.com/office/drawing/2014/chart" uri="{C3380CC4-5D6E-409C-BE32-E72D297353CC}">
                <c16:uniqueId val="{00000001-1E35-4A30-B300-9873A60EBB49}"/>
              </c:ext>
            </c:extLst>
          </c:dPt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Tabelle1!$A$2:$A$5</c:f>
              <c:numCache>
                <c:formatCode>General</c:formatCode>
                <c:ptCount val="4"/>
                <c:pt idx="0">
                  <c:v>1992</c:v>
                </c:pt>
                <c:pt idx="1">
                  <c:v>2002</c:v>
                </c:pt>
                <c:pt idx="2">
                  <c:v>2012</c:v>
                </c:pt>
              </c:numCache>
            </c:num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426</c:v>
                </c:pt>
                <c:pt idx="1">
                  <c:v>385</c:v>
                </c:pt>
                <c:pt idx="2">
                  <c:v>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E35-4A30-B300-9873A60EBB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9535872"/>
        <c:axId val="99538048"/>
      </c:barChart>
      <c:catAx>
        <c:axId val="995358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99538048"/>
        <c:crosses val="autoZero"/>
        <c:auto val="1"/>
        <c:lblAlgn val="ctr"/>
        <c:lblOffset val="100"/>
        <c:noMultiLvlLbl val="0"/>
      </c:catAx>
      <c:valAx>
        <c:axId val="9953804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9953587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27"/>
    </mc:Choice>
    <mc:Fallback>
      <c:style val="27"/>
    </mc:Fallback>
  </mc:AlternateContent>
  <c:chart>
    <c:autoTitleDeleted val="1"/>
    <c:plotArea>
      <c:layout>
        <c:manualLayout>
          <c:layoutTarget val="inner"/>
          <c:xMode val="edge"/>
          <c:yMode val="edge"/>
          <c:x val="4.4068958593290596E-2"/>
          <c:y val="4.2897677563031922E-2"/>
          <c:w val="0.93650177607580498"/>
          <c:h val="0.77362542750338104"/>
        </c:manualLayout>
      </c:layout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Täglich verkaufte Auflage der Tageszeitungen (in Millionen)</c:v>
                </c:pt>
              </c:strCache>
            </c:strRef>
          </c:tx>
          <c:marker>
            <c:spPr>
              <a:ln w="31750"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200" b="0" i="1"/>
                </a:pPr>
                <a:endParaRPr lang="de-D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Tabelle1!$A$2:$A$11</c:f>
              <c:numCache>
                <c:formatCode>General</c:formatCode>
                <c:ptCount val="10"/>
                <c:pt idx="0">
                  <c:v>2003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</c:numCache>
            </c:numRef>
          </c:cat>
          <c:val>
            <c:numRef>
              <c:f>Tabelle1!$B$2:$B$11</c:f>
              <c:numCache>
                <c:formatCode>General</c:formatCode>
                <c:ptCount val="10"/>
                <c:pt idx="0">
                  <c:v>22.6</c:v>
                </c:pt>
                <c:pt idx="1">
                  <c:v>21.7</c:v>
                </c:pt>
                <c:pt idx="2">
                  <c:v>21.7</c:v>
                </c:pt>
                <c:pt idx="3">
                  <c:v>21</c:v>
                </c:pt>
                <c:pt idx="4">
                  <c:v>20.8</c:v>
                </c:pt>
                <c:pt idx="5">
                  <c:v>20</c:v>
                </c:pt>
                <c:pt idx="6">
                  <c:v>19.95</c:v>
                </c:pt>
                <c:pt idx="7">
                  <c:v>19.399999999999999</c:v>
                </c:pt>
                <c:pt idx="8">
                  <c:v>18.8</c:v>
                </c:pt>
                <c:pt idx="9">
                  <c:v>18.399999999999999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E1-470F-8E78-9CE2F0CFF8E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67688704"/>
        <c:axId val="76173312"/>
      </c:lineChart>
      <c:catAx>
        <c:axId val="67688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76173312"/>
        <c:crosses val="autoZero"/>
        <c:auto val="1"/>
        <c:lblAlgn val="ctr"/>
        <c:lblOffset val="100"/>
        <c:noMultiLvlLbl val="0"/>
      </c:catAx>
      <c:valAx>
        <c:axId val="76173312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crossAx val="67688704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321481299212604E-2"/>
          <c:y val="2.5751905404041257E-2"/>
          <c:w val="0.91736601870078738"/>
          <c:h val="0.78989611282627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2004</c:v>
                </c:pt>
              </c:strCache>
            </c:strRef>
          </c:tx>
          <c:spPr>
            <a:gradFill rotWithShape="1">
              <a:gsLst>
                <a:gs pos="0">
                  <a:schemeClr val="dk1">
                    <a:tint val="60000"/>
                    <a:lumMod val="104000"/>
                  </a:schemeClr>
                </a:gs>
                <a:gs pos="100000">
                  <a:schemeClr val="dk1">
                    <a:tint val="84000"/>
                  </a:schemeClr>
                </a:gs>
              </a:gsLst>
              <a:lin ang="5400000" scaled="0"/>
            </a:gradFill>
            <a:ln w="9525" cap="rnd" cmpd="sng" algn="ctr">
              <a:solidFill>
                <a:schemeClr val="dk1">
                  <a:tint val="60000"/>
                </a:schemeClr>
              </a:solidFill>
              <a:prstDash val="solid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20-29 Jahre</c:v>
                </c:pt>
                <c:pt idx="2">
                  <c:v>30-39 Jahre</c:v>
                </c:pt>
                <c:pt idx="3">
                  <c:v>40-49 Jahre</c:v>
                </c:pt>
                <c:pt idx="4">
                  <c:v>50-64 Jahre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30</c:v>
                </c:pt>
                <c:pt idx="1">
                  <c:v>21.5</c:v>
                </c:pt>
                <c:pt idx="2">
                  <c:v>16.7</c:v>
                </c:pt>
                <c:pt idx="3">
                  <c:v>10.7</c:v>
                </c:pt>
                <c:pt idx="4">
                  <c:v>8.6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7C-434B-BFF3-44AE4039031F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2009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60000"/>
                    <a:lumMod val="104000"/>
                  </a:schemeClr>
                </a:gs>
                <a:gs pos="100000">
                  <a:schemeClr val="accent1">
                    <a:tint val="84000"/>
                  </a:schemeClr>
                </a:gs>
              </a:gsLst>
              <a:lin ang="5400000" scaled="0"/>
            </a:gradFill>
            <a:ln w="9525" cap="rnd" cmpd="sng" algn="ctr">
              <a:solidFill>
                <a:schemeClr val="accent1">
                  <a:tint val="60000"/>
                </a:schemeClr>
              </a:solidFill>
              <a:prstDash val="solid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20-29 Jahre</c:v>
                </c:pt>
                <c:pt idx="2">
                  <c:v>30-39 Jahre</c:v>
                </c:pt>
                <c:pt idx="3">
                  <c:v>40-49 Jahre</c:v>
                </c:pt>
                <c:pt idx="4">
                  <c:v>50-64 Jahre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49.1</c:v>
                </c:pt>
                <c:pt idx="1">
                  <c:v>41.7</c:v>
                </c:pt>
                <c:pt idx="2">
                  <c:v>31.1</c:v>
                </c:pt>
                <c:pt idx="3">
                  <c:v>20.3</c:v>
                </c:pt>
                <c:pt idx="4">
                  <c:v>13.8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57C-434B-BFF3-44AE4039031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99906688"/>
        <c:axId val="99908224"/>
      </c:barChart>
      <c:catAx>
        <c:axId val="9990668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99908224"/>
        <c:crosses val="autoZero"/>
        <c:auto val="1"/>
        <c:lblAlgn val="ctr"/>
        <c:lblOffset val="100"/>
        <c:noMultiLvlLbl val="0"/>
      </c:catAx>
      <c:valAx>
        <c:axId val="999082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crossAx val="99906688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19"/>
    </mc:Choice>
    <mc:Fallback>
      <c:style val="19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634710807134514E-2"/>
          <c:y val="4.4331024621057459E-2"/>
          <c:w val="0.85390895669291411"/>
          <c:h val="0.869009850577642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'Tabelle1'!$B$1</c:f>
              <c:strCache>
                <c:ptCount val="1"/>
                <c:pt idx="0">
                  <c:v>2004</c:v>
                </c:pt>
              </c:strCache>
            </c:strRef>
          </c:tx>
          <c:invertIfNegative val="0"/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'Tabelle1'!$B$2:$B$6</c:f>
              <c:numCache>
                <c:formatCode>General</c:formatCode>
                <c:ptCount val="5"/>
                <c:pt idx="0">
                  <c:v>21</c:v>
                </c:pt>
                <c:pt idx="1">
                  <c:v>25</c:v>
                </c:pt>
                <c:pt idx="2">
                  <c:v>19</c:v>
                </c:pt>
                <c:pt idx="3">
                  <c:v>12</c:v>
                </c:pt>
                <c:pt idx="4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E0-4655-A76A-EAEFACB042B1}"/>
            </c:ext>
          </c:extLst>
        </c:ser>
        <c:ser>
          <c:idx val="1"/>
          <c:order val="1"/>
          <c:tx>
            <c:strRef>
              <c:f>'Tabelle1'!$C$1</c:f>
              <c:strCache>
                <c:ptCount val="1"/>
                <c:pt idx="0">
                  <c:v>2005</c:v>
                </c:pt>
              </c:strCache>
            </c:strRef>
          </c:tx>
          <c:invertIfNegative val="0"/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'Tabelle1'!$C$2:$C$6</c:f>
              <c:numCache>
                <c:formatCode>General</c:formatCode>
                <c:ptCount val="5"/>
                <c:pt idx="0">
                  <c:v>28</c:v>
                </c:pt>
                <c:pt idx="1">
                  <c:v>26</c:v>
                </c:pt>
                <c:pt idx="2">
                  <c:v>19</c:v>
                </c:pt>
                <c:pt idx="3">
                  <c:v>14</c:v>
                </c:pt>
                <c:pt idx="4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0E0-4655-A76A-EAEFACB042B1}"/>
            </c:ext>
          </c:extLst>
        </c:ser>
        <c:ser>
          <c:idx val="2"/>
          <c:order val="2"/>
          <c:tx>
            <c:strRef>
              <c:f>'Tabelle1'!$D$1</c:f>
              <c:strCache>
                <c:ptCount val="1"/>
                <c:pt idx="0">
                  <c:v>2006</c:v>
                </c:pt>
              </c:strCache>
            </c:strRef>
          </c:tx>
          <c:invertIfNegative val="0"/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'Tabelle1'!$D$2:$D$6</c:f>
              <c:numCache>
                <c:formatCode>General</c:formatCode>
                <c:ptCount val="5"/>
                <c:pt idx="0">
                  <c:v>32</c:v>
                </c:pt>
                <c:pt idx="1">
                  <c:v>30</c:v>
                </c:pt>
                <c:pt idx="2">
                  <c:v>22</c:v>
                </c:pt>
                <c:pt idx="3">
                  <c:v>18</c:v>
                </c:pt>
                <c:pt idx="4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0E0-4655-A76A-EAEFACB042B1}"/>
            </c:ext>
          </c:extLst>
        </c:ser>
        <c:ser>
          <c:idx val="3"/>
          <c:order val="3"/>
          <c:tx>
            <c:strRef>
              <c:f>'Tabelle1'!$E$1</c:f>
              <c:strCache>
                <c:ptCount val="1"/>
                <c:pt idx="0">
                  <c:v>2007</c:v>
                </c:pt>
              </c:strCache>
            </c:strRef>
          </c:tx>
          <c:invertIfNegative val="0"/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'Tabelle1'!$E$2:$E$6</c:f>
              <c:numCache>
                <c:formatCode>General</c:formatCode>
                <c:ptCount val="5"/>
                <c:pt idx="0">
                  <c:v>38</c:v>
                </c:pt>
                <c:pt idx="1">
                  <c:v>38</c:v>
                </c:pt>
                <c:pt idx="2">
                  <c:v>26</c:v>
                </c:pt>
                <c:pt idx="3">
                  <c:v>22</c:v>
                </c:pt>
                <c:pt idx="4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0E0-4655-A76A-EAEFACB042B1}"/>
            </c:ext>
          </c:extLst>
        </c:ser>
        <c:ser>
          <c:idx val="4"/>
          <c:order val="4"/>
          <c:tx>
            <c:strRef>
              <c:f>'Tabelle1'!$F$1</c:f>
              <c:strCache>
                <c:ptCount val="1"/>
                <c:pt idx="0">
                  <c:v>2008</c:v>
                </c:pt>
              </c:strCache>
            </c:strRef>
          </c:tx>
          <c:invertIfNegative val="0"/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'Tabelle1'!$F$2:$F$6</c:f>
              <c:numCache>
                <c:formatCode>General</c:formatCode>
                <c:ptCount val="5"/>
                <c:pt idx="0">
                  <c:v>46</c:v>
                </c:pt>
                <c:pt idx="1">
                  <c:v>45</c:v>
                </c:pt>
                <c:pt idx="2">
                  <c:v>29</c:v>
                </c:pt>
                <c:pt idx="3">
                  <c:v>23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0E0-4655-A76A-EAEFACB042B1}"/>
            </c:ext>
          </c:extLst>
        </c:ser>
        <c:ser>
          <c:idx val="5"/>
          <c:order val="5"/>
          <c:tx>
            <c:strRef>
              <c:f>'Tabelle1'!$G$1</c:f>
              <c:strCache>
                <c:ptCount val="1"/>
                <c:pt idx="0">
                  <c:v>2009</c:v>
                </c:pt>
              </c:strCache>
            </c:strRef>
          </c:tx>
          <c:invertIfNegative val="0"/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'Tabelle1'!$G$2:$G$6</c:f>
              <c:numCache>
                <c:formatCode>General</c:formatCode>
                <c:ptCount val="5"/>
                <c:pt idx="0">
                  <c:v>49</c:v>
                </c:pt>
                <c:pt idx="1">
                  <c:v>47</c:v>
                </c:pt>
                <c:pt idx="2">
                  <c:v>36</c:v>
                </c:pt>
                <c:pt idx="3">
                  <c:v>26</c:v>
                </c:pt>
                <c:pt idx="4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0E0-4655-A76A-EAEFACB042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9591680"/>
        <c:axId val="99593216"/>
      </c:barChart>
      <c:catAx>
        <c:axId val="995916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99593216"/>
        <c:crosses val="autoZero"/>
        <c:auto val="1"/>
        <c:lblAlgn val="ctr"/>
        <c:lblOffset val="100"/>
        <c:noMultiLvlLbl val="0"/>
      </c:catAx>
      <c:valAx>
        <c:axId val="9959321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9959168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9288668799212556"/>
          <c:y val="0.28609619303050027"/>
          <c:w val="9.7738312007874098E-2"/>
          <c:h val="0.40905743054518728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19"/>
    </mc:Choice>
    <mc:Fallback>
      <c:style val="19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404213216803416E-2"/>
          <c:y val="4.1642153221413347E-2"/>
          <c:w val="0.85390895669291356"/>
          <c:h val="0.8690098505776422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2004</c:v>
                </c:pt>
              </c:strCache>
            </c:strRef>
          </c:tx>
          <c:invertIfNegative val="0"/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28</c:v>
                </c:pt>
                <c:pt idx="1">
                  <c:v>45</c:v>
                </c:pt>
                <c:pt idx="2">
                  <c:v>57</c:v>
                </c:pt>
                <c:pt idx="3">
                  <c:v>67</c:v>
                </c:pt>
                <c:pt idx="4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F5-4D4E-B135-76721DA78064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2005</c:v>
                </c:pt>
              </c:strCache>
            </c:strRef>
          </c:tx>
          <c:invertIfNegative val="0"/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27</c:v>
                </c:pt>
                <c:pt idx="1">
                  <c:v>40</c:v>
                </c:pt>
                <c:pt idx="2">
                  <c:v>52</c:v>
                </c:pt>
                <c:pt idx="3">
                  <c:v>62</c:v>
                </c:pt>
                <c:pt idx="4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F5-4D4E-B135-76721DA78064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2006</c:v>
                </c:pt>
              </c:strCache>
            </c:strRef>
          </c:tx>
          <c:invertIfNegative val="0"/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Tabelle1!$D$2:$D$6</c:f>
              <c:numCache>
                <c:formatCode>General</c:formatCode>
                <c:ptCount val="5"/>
                <c:pt idx="0">
                  <c:v>28</c:v>
                </c:pt>
                <c:pt idx="1">
                  <c:v>39</c:v>
                </c:pt>
                <c:pt idx="2">
                  <c:v>51</c:v>
                </c:pt>
                <c:pt idx="3">
                  <c:v>64</c:v>
                </c:pt>
                <c:pt idx="4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9F5-4D4E-B135-76721DA78064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2007</c:v>
                </c:pt>
              </c:strCache>
            </c:strRef>
          </c:tx>
          <c:invertIfNegative val="0"/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Tabelle1!$E$2:$E$6</c:f>
              <c:numCache>
                <c:formatCode>General</c:formatCode>
                <c:ptCount val="5"/>
                <c:pt idx="0">
                  <c:v>25</c:v>
                </c:pt>
                <c:pt idx="1">
                  <c:v>37</c:v>
                </c:pt>
                <c:pt idx="2">
                  <c:v>50</c:v>
                </c:pt>
                <c:pt idx="3">
                  <c:v>59</c:v>
                </c:pt>
                <c:pt idx="4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9F5-4D4E-B135-76721DA78064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2008</c:v>
                </c:pt>
              </c:strCache>
            </c:strRef>
          </c:tx>
          <c:invertIfNegative val="0"/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Tabelle1!$F$2:$F$6</c:f>
              <c:numCache>
                <c:formatCode>General</c:formatCode>
                <c:ptCount val="5"/>
                <c:pt idx="0">
                  <c:v>24</c:v>
                </c:pt>
                <c:pt idx="1">
                  <c:v>33</c:v>
                </c:pt>
                <c:pt idx="2">
                  <c:v>47</c:v>
                </c:pt>
                <c:pt idx="3">
                  <c:v>57</c:v>
                </c:pt>
                <c:pt idx="4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9F5-4D4E-B135-76721DA78064}"/>
            </c:ext>
          </c:extLst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2009</c:v>
                </c:pt>
              </c:strCache>
            </c:strRef>
          </c:tx>
          <c:invertIfNegative val="0"/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Tabelle1!$G$2:$G$6</c:f>
              <c:numCache>
                <c:formatCode>General</c:formatCode>
                <c:ptCount val="5"/>
                <c:pt idx="0">
                  <c:v>21</c:v>
                </c:pt>
                <c:pt idx="1">
                  <c:v>31</c:v>
                </c:pt>
                <c:pt idx="2">
                  <c:v>46</c:v>
                </c:pt>
                <c:pt idx="3">
                  <c:v>56</c:v>
                </c:pt>
                <c:pt idx="4">
                  <c:v>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9F5-4D4E-B135-76721DA780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9611776"/>
        <c:axId val="99613312"/>
      </c:barChart>
      <c:catAx>
        <c:axId val="996117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99613312"/>
        <c:crosses val="autoZero"/>
        <c:auto val="1"/>
        <c:lblAlgn val="ctr"/>
        <c:lblOffset val="100"/>
        <c:noMultiLvlLbl val="0"/>
      </c:catAx>
      <c:valAx>
        <c:axId val="9961331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9961177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9288668799212578"/>
          <c:y val="0.28609619303050005"/>
          <c:w val="9.7738312007874056E-2"/>
          <c:h val="0.40905743054518751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  <a:p>
            <a:pPr>
              <a:defRPr/>
            </a:pPr>
            <a:endParaRPr lang="en-US"/>
          </a:p>
        </c:rich>
      </c:tx>
      <c:layout>
        <c:manualLayout>
          <c:xMode val="edge"/>
          <c:yMode val="edge"/>
          <c:x val="5.5389754691022169E-2"/>
          <c:y val="5.5482664676545093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explosion val="12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DEAD-4EB5-A885-A3FEAED56246}"/>
              </c:ext>
            </c:extLst>
          </c:dPt>
          <c:dPt>
            <c:idx val="1"/>
            <c:bubble3D val="0"/>
            <c:explosion val="14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DEAD-4EB5-A885-A3FEAED56246}"/>
              </c:ext>
            </c:extLst>
          </c:dPt>
          <c:dPt>
            <c:idx val="2"/>
            <c:bubble3D val="0"/>
            <c:explosion val="13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EAD-4EB5-A885-A3FEAED56246}"/>
              </c:ext>
            </c:extLst>
          </c:dPt>
          <c:dPt>
            <c:idx val="3"/>
            <c:bubble3D val="0"/>
            <c:explosion val="13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DEAD-4EB5-A885-A3FEAED56246}"/>
              </c:ext>
            </c:extLst>
          </c:dPt>
          <c:dPt>
            <c:idx val="4"/>
            <c:bubble3D val="0"/>
            <c:explosion val="26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EAD-4EB5-A885-A3FEAED56246}"/>
              </c:ext>
            </c:extLst>
          </c:dPt>
          <c:dPt>
            <c:idx val="5"/>
            <c:bubble3D val="0"/>
            <c:explosion val="14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DEAD-4EB5-A885-A3FEAED56246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DEAD-4EB5-A885-A3FEAED56246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6-DEAD-4EB5-A885-A3FEAED56246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DEAD-4EB5-A885-A3FEAED56246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DEAD-4EB5-A885-A3FEAED56246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DEAD-4EB5-A885-A3FEAED56246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DEAD-4EB5-A885-A3FEAED56246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Tabelle1!$A$2:$A$7</c:f>
              <c:strCache>
                <c:ptCount val="6"/>
                <c:pt idx="0">
                  <c:v>Nur E-Books</c:v>
                </c:pt>
                <c:pt idx="1">
                  <c:v>Eher E-Books</c:v>
                </c:pt>
                <c:pt idx="2">
                  <c:v>Beides gleich oft</c:v>
                </c:pt>
                <c:pt idx="3">
                  <c:v>Eher gedruckte Bücher</c:v>
                </c:pt>
                <c:pt idx="4">
                  <c:v>Nur gedrückte Bücher</c:v>
                </c:pt>
                <c:pt idx="5">
                  <c:v>Weiß nicht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0.2</c:v>
                </c:pt>
                <c:pt idx="1">
                  <c:v>0.9</c:v>
                </c:pt>
                <c:pt idx="2">
                  <c:v>1.2</c:v>
                </c:pt>
                <c:pt idx="3">
                  <c:v>2.4</c:v>
                </c:pt>
                <c:pt idx="4">
                  <c:v>4.3</c:v>
                </c:pt>
                <c:pt idx="5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AD-4EB5-A885-A3FEAED56246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0.00813</cdr:x>
      <cdr:y>0.04576</cdr:y>
    </cdr:from>
    <cdr:to>
      <cdr:x>0.0942</cdr:x>
      <cdr:y>0.11223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85531" y="199118"/>
          <a:ext cx="905069" cy="28924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de-DE" sz="1100" b="1" dirty="0"/>
            <a:t>%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731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2213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711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0714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3097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93880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10692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82532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3507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5149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6758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4275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6550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4207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4021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325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1131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836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  <p:sldLayoutId id="214748382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etzwelt.de/news/82543-strategie-gegen-sterben-cds-dvds.html" TargetMode="External"/><Relationship Id="rId13" Type="http://schemas.openxmlformats.org/officeDocument/2006/relationships/hyperlink" Target="https://www.welt.de/wall-street-journal/article122556972/Spotify-rechnet-vor-was-Bands-verdienen-koennen.html" TargetMode="External"/><Relationship Id="rId3" Type="http://schemas.openxmlformats.org/officeDocument/2006/relationships/hyperlink" Target="http://www.foerderland.de/digitale-wirtschaft/netzwertig/news/artikel/die-entscheidende-ursache-fuer-den-medienwandel-das-internet-ist-ueberlegen/" TargetMode="External"/><Relationship Id="rId7" Type="http://schemas.openxmlformats.org/officeDocument/2006/relationships/hyperlink" Target="http://www.ard-werbung.de/fileadmin/user_upload/media-perspektiven/pdf/2010/11-2010_Ridder.pdf" TargetMode="External"/><Relationship Id="rId12" Type="http://schemas.openxmlformats.org/officeDocument/2006/relationships/hyperlink" Target="http://www.stern.de/kultur/musik/farin-urlaub-veroeffentlicht-neues-album--faszination-weltraum--3824768.html" TargetMode="External"/><Relationship Id="rId2" Type="http://schemas.openxmlformats.org/officeDocument/2006/relationships/hyperlink" Target="http://www.muehldorf-tv.info/files/Webfernsehen/FIM_VorNach.html" TargetMode="External"/><Relationship Id="rId16" Type="http://schemas.openxmlformats.org/officeDocument/2006/relationships/hyperlink" Target="http://www.informationisbeautiful.net/2010/how-much-do-music-artists-earn-onlin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rd-werbung.de/fileadmin/user_upload/media-perspektiven/pdf/2015/07082015_Engel_Breunig.pdf" TargetMode="External"/><Relationship Id="rId11" Type="http://schemas.openxmlformats.org/officeDocument/2006/relationships/hyperlink" Target="http://diepresse.com/home/techscience/internet/4594178/MusikStreaming_Wie-viele-Horer-man-braucht-um-100-Euro-zu-verdienen" TargetMode="External"/><Relationship Id="rId5" Type="http://schemas.openxmlformats.org/officeDocument/2006/relationships/hyperlink" Target="http://www.iptv-anbieter.info/webradio/webradio-einfuehrung.html" TargetMode="External"/><Relationship Id="rId15" Type="http://schemas.openxmlformats.org/officeDocument/2006/relationships/hyperlink" Target="https://www.spotifyartists.com/spotify-explained/" TargetMode="External"/><Relationship Id="rId10" Type="http://schemas.openxmlformats.org/officeDocument/2006/relationships/hyperlink" Target="http://www.musikstreamingdienste.net/" TargetMode="External"/><Relationship Id="rId4" Type="http://schemas.openxmlformats.org/officeDocument/2006/relationships/hyperlink" Target="https://www.welt.de/wirtschaft/webwelt/article158453964/Freenet-attackiert-Telekom-mit-Internet-Fernsehen.html" TargetMode="External"/><Relationship Id="rId9" Type="http://schemas.openxmlformats.org/officeDocument/2006/relationships/hyperlink" Target="http://www.marktwaechter.de/sites/default/files/downloads/untersuchung_streamingdienste_final_0.pdf" TargetMode="External"/><Relationship Id="rId14" Type="http://schemas.openxmlformats.org/officeDocument/2006/relationships/hyperlink" Target="http://www.faz.net/aktuell/feuilleton/medien/streit-um-spotify-und-andere-streaming-dienste-13271222-p2.html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piegel.de/lebenundlernen/uni/lernen-buch-schlaegt-internet-a-132532.html" TargetMode="External"/><Relationship Id="rId13" Type="http://schemas.openxmlformats.org/officeDocument/2006/relationships/hyperlink" Target="http://de.statista.com/graphic/2/232861/prognose-umsatz-e-books.jpg" TargetMode="External"/><Relationship Id="rId3" Type="http://schemas.openxmlformats.org/officeDocument/2006/relationships/hyperlink" Target="http://images.google.de/imgres?imgurl=http://www.gugelproductions.de/blog/wp-content/uploads/2011/05/youtube_netflix_hulu_umsatz.jpg&amp;imgrefurl=http://www.gugelproductions.de/blog/2011/online-video-markt-umsaetze-wo-wird-geld-verdient.html&amp;h=375&amp;w=550&amp;tbnid=xRlpYpgZhvyznM:&amp;docid=CTv12jEsXMKQDM&amp;ei=TZEPWL_lFYiZgAaJx4moCQ&amp;tbm=isch&amp;iact=rc&amp;uact=3&amp;dur=2637&amp;page=0&amp;start=0&amp;ndsp=45&amp;ved=0ahUKEwj_v4rXuPbPAhWIDMAKHYljApUQMwgkKAgwCA&amp;bih=925&amp;biw=1920" TargetMode="External"/><Relationship Id="rId7" Type="http://schemas.openxmlformats.org/officeDocument/2006/relationships/hyperlink" Target="http://www.bildungsxperten.net/bildungschannels/studium/buecher-vs-internet-die-besten-quellen-richtig-nutzen/" TargetMode="External"/><Relationship Id="rId12" Type="http://schemas.openxmlformats.org/officeDocument/2006/relationships/hyperlink" Target="http://images.google.de/imgres?imgurl=http://winfwiki.wi-fom.de/images/thumb/a/ae/MarktanteilEBooks.jpg/360px-MarktanteilEBooks.jpg&amp;imgrefurl=http://winfwiki.wi-fom.de/index.php/Publikations-_und_Distributionsm%C3%B6glichkeiten_von_E-Books_im_Hochschulumfeld&amp;h=233&amp;w=360&amp;tbnid=Uag2cif-gSLABM:&amp;vet=1&amp;docid=6rnJBBTx9yjBZM&amp;ei=G98gWN_6FoLkUZnbmdAF&amp;tbm=isch&amp;iact=rc&amp;uact=3&amp;dur=3284&amp;page=0&amp;start=0&amp;ndsp=19&amp;ved=0ahUKEwif9N2iuZfQAhUCchQKHZltBloQMwghKAQwBA&amp;bih=954&amp;biw=958" TargetMode="External"/><Relationship Id="rId2" Type="http://schemas.openxmlformats.org/officeDocument/2006/relationships/hyperlink" Target="http://www.spiegel.de/netzwelt/web/der-netflix-deal-eine-milliarde-dollar-fuer-web-stream-filme-a-711315.html" TargetMode="External"/><Relationship Id="rId16" Type="http://schemas.openxmlformats.org/officeDocument/2006/relationships/hyperlink" Target="https://farm3.staticflickr.com/2923/14418095347_c227781ba5_o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chulio.de/wp-content/uploads/2014/10/Manipulation_Fernsehen1.jpg" TargetMode="External"/><Relationship Id="rId11" Type="http://schemas.openxmlformats.org/officeDocument/2006/relationships/hyperlink" Target="http://ebookverleih.de/" TargetMode="External"/><Relationship Id="rId5" Type="http://schemas.openxmlformats.org/officeDocument/2006/relationships/hyperlink" Target="http://abload.de/img/p1000817aiby5.jpg" TargetMode="External"/><Relationship Id="rId15" Type="http://schemas.openxmlformats.org/officeDocument/2006/relationships/hyperlink" Target="http://www.hometheaterequipment.com/attachments/home-theater-news-16/2445d1362527198-fighting-over-nothing-real-look-blu-ray-vs-streaming-streaming-bluray-2mbps-cu.jpg" TargetMode="External"/><Relationship Id="rId10" Type="http://schemas.openxmlformats.org/officeDocument/2006/relationships/hyperlink" Target="http://www.buecher.de/go/special/ebook-vs-buch/" TargetMode="External"/><Relationship Id="rId4" Type="http://schemas.openxmlformats.org/officeDocument/2006/relationships/hyperlink" Target="http://www.uni-stuttgart.de/soz/oi/publikationen/soi_2015_1_Radig_Wandel_Videoverleihmarkt.pdf" TargetMode="External"/><Relationship Id="rId9" Type="http://schemas.openxmlformats.org/officeDocument/2006/relationships/hyperlink" Target="http://www.br.de/radio/bayern1/inhalt/experten-tipps/umweltkommissar/buch-ebook-lesen-umwelt-100.html" TargetMode="External"/><Relationship Id="rId14" Type="http://schemas.openxmlformats.org/officeDocument/2006/relationships/hyperlink" Target="http://www.avsforum.com/forum/imagehosting/7553095545a4947613a1.jpg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Video-on-Demand" TargetMode="External"/><Relationship Id="rId2" Type="http://schemas.openxmlformats.org/officeDocument/2006/relationships/hyperlink" Target="http://meedia.de/2015/07/02/vier-spannende-trends-bei-der-mediennutzung-in-deutschland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Medienwandel im 21.Jahrhundert </a:t>
            </a:r>
            <a:b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Eine Bestandsaufnahme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291848"/>
            <a:ext cx="9144000" cy="1655762"/>
          </a:xfrm>
        </p:spPr>
        <p:txBody>
          <a:bodyPr>
            <a:normAutofit/>
          </a:bodyPr>
          <a:lstStyle/>
          <a:p>
            <a:r>
              <a:rPr lang="de-DE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Die Veränderung der Mediennutzung</a:t>
            </a:r>
          </a:p>
        </p:txBody>
      </p:sp>
    </p:spTree>
    <p:extLst>
      <p:ext uri="{BB962C8B-B14F-4D97-AF65-F5344CB8AC3E}">
        <p14:creationId xmlns:p14="http://schemas.microsoft.com/office/powerpoint/2010/main" val="1614770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Zeitungen</a:t>
            </a:r>
            <a:br>
              <a:rPr lang="de-DE" dirty="0"/>
            </a:br>
            <a:r>
              <a:rPr lang="de-DE" sz="2000" dirty="0"/>
              <a:t> </a:t>
            </a:r>
            <a:r>
              <a:rPr lang="de-DE" sz="2000" b="1" dirty="0"/>
              <a:t> Zeitung</a:t>
            </a:r>
            <a:r>
              <a:rPr lang="de-DE" sz="2000" dirty="0"/>
              <a:t>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6869" y="127966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Diagramm 4"/>
          <p:cNvGraphicFramePr/>
          <p:nvPr/>
        </p:nvGraphicFramePr>
        <p:xfrm>
          <a:off x="1889941" y="990297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feld 6"/>
          <p:cNvSpPr txBox="1"/>
          <p:nvPr/>
        </p:nvSpPr>
        <p:spPr>
          <a:xfrm>
            <a:off x="7879627" y="2075906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/>
              <a:t>Menschen, die für ihre Information keine Zeitung mehr lesen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984172" y="6453051"/>
            <a:ext cx="5199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http://blogs.faz.net/netzwirtschaft-blog/files/2009/11/Allensbach10.jpg</a:t>
            </a:r>
          </a:p>
        </p:txBody>
      </p:sp>
    </p:spTree>
    <p:extLst>
      <p:ext uri="{BB962C8B-B14F-4D97-AF65-F5344CB8AC3E}">
        <p14:creationId xmlns:p14="http://schemas.microsoft.com/office/powerpoint/2010/main" val="3034002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Online-Informationen: aktueller und jeder Zeit zu haben</a:t>
            </a:r>
          </a:p>
          <a:p>
            <a:r>
              <a:rPr lang="de-DE" dirty="0"/>
              <a:t>Webseiten ohne viel menschliche Arbeit</a:t>
            </a:r>
          </a:p>
          <a:p>
            <a:r>
              <a:rPr lang="de-DE" dirty="0"/>
              <a:t>Passen sich individuellen Bedürfnissen, Interessen an</a:t>
            </a:r>
          </a:p>
          <a:p>
            <a:r>
              <a:rPr lang="de-DE" dirty="0"/>
              <a:t>Einfacher, unauffälliger am Computer, als Zeitung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Vorteile: Online-Zeitung</a:t>
            </a:r>
            <a:br>
              <a:rPr lang="de-DE" dirty="0"/>
            </a:br>
            <a:r>
              <a:rPr lang="de-DE" sz="2000" dirty="0"/>
              <a:t> </a:t>
            </a:r>
            <a:r>
              <a:rPr lang="de-DE" sz="2000" b="1" dirty="0"/>
              <a:t> Zeitung</a:t>
            </a:r>
            <a:r>
              <a:rPr lang="de-DE" sz="2000" dirty="0"/>
              <a:t>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2567" y="1292727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491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5821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Internet</a:t>
            </a:r>
            <a:br>
              <a:rPr lang="de-DE" dirty="0"/>
            </a:br>
            <a:r>
              <a:rPr lang="de-DE" sz="2000" b="1" dirty="0"/>
              <a:t> Zeitung</a:t>
            </a:r>
            <a:r>
              <a:rPr lang="de-DE" sz="2000" dirty="0"/>
              <a:t>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6869" y="1254627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Diagramm 6"/>
          <p:cNvGraphicFramePr/>
          <p:nvPr>
            <p:extLst>
              <p:ext uri="{D42A27DB-BD31-4B8C-83A1-F6EECF244321}">
                <p14:modId xmlns:p14="http://schemas.microsoft.com/office/powerpoint/2010/main" val="277633765"/>
              </p:ext>
            </p:extLst>
          </p:nvPr>
        </p:nvGraphicFramePr>
        <p:xfrm>
          <a:off x="1752600" y="1336814"/>
          <a:ext cx="1021080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7351713" y="1707046"/>
            <a:ext cx="3543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/>
              <a:t>„Das Internet gehört zu meinen wichtigsten Informationsquellen für aktuelles Geschehen“</a:t>
            </a:r>
          </a:p>
          <a:p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4349925" y="6466113"/>
            <a:ext cx="5538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http://blogs.faz.net/netzwirtschaft-blog/files/2009/11/Allensbach5.jpg</a:t>
            </a:r>
          </a:p>
        </p:txBody>
      </p:sp>
    </p:spTree>
    <p:extLst>
      <p:ext uri="{BB962C8B-B14F-4D97-AF65-F5344CB8AC3E}">
        <p14:creationId xmlns:p14="http://schemas.microsoft.com/office/powerpoint/2010/main" val="960974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Leser nicht bereit Geld zu zahlen</a:t>
            </a:r>
          </a:p>
          <a:p>
            <a:r>
              <a:rPr lang="de-DE" dirty="0"/>
              <a:t>Kostenlose Webseiten</a:t>
            </a:r>
          </a:p>
          <a:p>
            <a:r>
              <a:rPr lang="de-DE" dirty="0"/>
              <a:t>Geld durch Werbeeinnahmen </a:t>
            </a:r>
          </a:p>
          <a:p>
            <a:r>
              <a:rPr lang="de-DE" dirty="0"/>
              <a:t>Einnahmen reichen nur für Teil der Redaktion</a:t>
            </a:r>
          </a:p>
          <a:p>
            <a:r>
              <a:rPr lang="de-DE" dirty="0"/>
              <a:t>Journalisten keine Experten mehr, kaum noch gebraucht</a:t>
            </a:r>
          </a:p>
          <a:p>
            <a:r>
              <a:rPr lang="de-DE" dirty="0"/>
              <a:t>Blogs von Fachleuten, Autoren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Nachteile: Online-Zeitungen</a:t>
            </a:r>
            <a:br>
              <a:rPr lang="de-DE" dirty="0"/>
            </a:br>
            <a:r>
              <a:rPr lang="de-DE" sz="2000" b="1" dirty="0"/>
              <a:t> Zeitung</a:t>
            </a:r>
            <a:r>
              <a:rPr lang="de-DE" sz="2000" dirty="0"/>
              <a:t>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2567" y="1292727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8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Zeitungen</a:t>
            </a:r>
            <a:br>
              <a:rPr lang="de-DE" dirty="0"/>
            </a:br>
            <a:r>
              <a:rPr lang="de-DE" sz="2000" dirty="0"/>
              <a:t> </a:t>
            </a:r>
            <a:r>
              <a:rPr lang="de-DE" sz="2000" b="1" dirty="0"/>
              <a:t> Zeitung</a:t>
            </a:r>
            <a:r>
              <a:rPr lang="de-DE" sz="2000" dirty="0"/>
              <a:t>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6869" y="1292727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Diagramm 4"/>
          <p:cNvGraphicFramePr/>
          <p:nvPr/>
        </p:nvGraphicFramePr>
        <p:xfrm>
          <a:off x="2044700" y="1333500"/>
          <a:ext cx="9251950" cy="4933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feld 8"/>
          <p:cNvSpPr txBox="1"/>
          <p:nvPr/>
        </p:nvSpPr>
        <p:spPr>
          <a:xfrm>
            <a:off x="2667000" y="1752601"/>
            <a:ext cx="3543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„Zeitungen gehören zu meinen wichtigsten Informationsquellen für aktuelles Geschehen“</a:t>
            </a:r>
          </a:p>
          <a:p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4140918" y="6400799"/>
            <a:ext cx="4676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http://blogs.faz.net/netzwirtschaft-blog/files/2009/11/Allensbach5.jpg</a:t>
            </a:r>
          </a:p>
        </p:txBody>
      </p:sp>
    </p:spTree>
    <p:extLst>
      <p:ext uri="{BB962C8B-B14F-4D97-AF65-F5344CB8AC3E}">
        <p14:creationId xmlns:p14="http://schemas.microsoft.com/office/powerpoint/2010/main" val="256373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Inhalte ständig verfügbar</a:t>
            </a:r>
          </a:p>
          <a:p>
            <a:r>
              <a:rPr lang="de-DE" dirty="0"/>
              <a:t>Gratis oder kostenpflichtig</a:t>
            </a:r>
          </a:p>
          <a:p>
            <a:r>
              <a:rPr lang="de-DE" dirty="0"/>
              <a:t>Wann, so oft man möchte anschauen</a:t>
            </a:r>
          </a:p>
          <a:p>
            <a:r>
              <a:rPr lang="de-DE" dirty="0"/>
              <a:t>Unterbrechen, abbrechen, später fortsetzen</a:t>
            </a:r>
          </a:p>
          <a:p>
            <a:r>
              <a:rPr lang="de-DE" dirty="0"/>
              <a:t>Nicht auf das Fernsehprogramm warten</a:t>
            </a:r>
          </a:p>
          <a:p>
            <a:r>
              <a:rPr lang="de-DE" dirty="0"/>
              <a:t>Herunterladen und abspeichern</a:t>
            </a:r>
          </a:p>
          <a:p>
            <a:r>
              <a:rPr lang="de-DE" dirty="0"/>
              <a:t>Nur interessante Beiträge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Vorteile: Internetfernsehen</a:t>
            </a:r>
            <a:br>
              <a:rPr lang="de-DE" dirty="0"/>
            </a:br>
            <a:r>
              <a:rPr lang="de-DE" sz="2000" dirty="0"/>
              <a:t> Zeitung, </a:t>
            </a:r>
            <a:r>
              <a:rPr lang="de-DE" sz="2000" b="1" dirty="0"/>
              <a:t>Fernsehen</a:t>
            </a:r>
            <a:r>
              <a:rPr lang="de-DE" sz="2000" dirty="0"/>
              <a:t>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1949" y="1292727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401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Zusätzlicher Markt</a:t>
            </a:r>
          </a:p>
          <a:p>
            <a:r>
              <a:rPr lang="de-DE" dirty="0"/>
              <a:t>Mehr Rechte</a:t>
            </a:r>
          </a:p>
          <a:p>
            <a:r>
              <a:rPr lang="de-DE" dirty="0"/>
              <a:t>Aktueller, schneller. Interaktiver, vielseitiger</a:t>
            </a:r>
          </a:p>
          <a:p>
            <a:r>
              <a:rPr lang="de-DE" dirty="0"/>
              <a:t>Abspielgerät nicht nötig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Vorteile: Internetfernsehen </a:t>
            </a:r>
            <a:br>
              <a:rPr lang="de-DE" dirty="0"/>
            </a:br>
            <a:r>
              <a:rPr lang="de-DE" sz="2000" dirty="0"/>
              <a:t>  Zeitung, </a:t>
            </a:r>
            <a:r>
              <a:rPr lang="de-DE" sz="2000" b="1" dirty="0"/>
              <a:t>Fernsehen</a:t>
            </a:r>
            <a:r>
              <a:rPr lang="de-DE" sz="2000" dirty="0"/>
              <a:t>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6251" y="1292727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697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Internet immer notwendig</a:t>
            </a:r>
          </a:p>
          <a:p>
            <a:r>
              <a:rPr lang="de-DE" dirty="0"/>
              <a:t>Computer, um Qualität zu garantieren</a:t>
            </a:r>
          </a:p>
          <a:p>
            <a:r>
              <a:rPr lang="de-DE" dirty="0"/>
              <a:t>Bild,- Tonqualität leiden</a:t>
            </a:r>
          </a:p>
          <a:p>
            <a:r>
              <a:rPr lang="de-DE" dirty="0"/>
              <a:t>Kleinere Bildgröße</a:t>
            </a:r>
          </a:p>
          <a:p>
            <a:r>
              <a:rPr lang="de-DE" dirty="0"/>
              <a:t>Weniger in Gruppen geschaut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Nachteile: Internetfernsehen</a:t>
            </a:r>
            <a:br>
              <a:rPr lang="de-DE" dirty="0"/>
            </a:br>
            <a:r>
              <a:rPr lang="de-DE" sz="2000" dirty="0"/>
              <a:t> Zeitung, </a:t>
            </a:r>
            <a:r>
              <a:rPr lang="de-DE" sz="2000" b="1" dirty="0"/>
              <a:t>Fernsehen</a:t>
            </a:r>
            <a:r>
              <a:rPr lang="de-DE" sz="2000" dirty="0"/>
              <a:t>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57201" y="1292727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901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Fernsehen vs. Internet</a:t>
            </a:r>
            <a:br>
              <a:rPr lang="de-DE" dirty="0"/>
            </a:br>
            <a:r>
              <a:rPr lang="de-DE" sz="2000" dirty="0"/>
              <a:t> Zeitung, </a:t>
            </a:r>
            <a:r>
              <a:rPr lang="de-DE" sz="2000" b="1" dirty="0"/>
              <a:t>Fernsehen</a:t>
            </a:r>
            <a:r>
              <a:rPr lang="de-DE" sz="2000" dirty="0"/>
              <a:t>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865" y="1526720"/>
            <a:ext cx="6689408" cy="4598503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6" name="Gerade Verbindung mit Pfeil 5"/>
          <p:cNvCxnSpPr/>
          <p:nvPr/>
        </p:nvCxnSpPr>
        <p:spPr>
          <a:xfrm flipV="1">
            <a:off x="7171949" y="1292727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4258489" y="6309360"/>
            <a:ext cx="4990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http://tablethype.de/wp-content/uploads/2015/08/Hoerzu_Umfrage_.jpg</a:t>
            </a:r>
          </a:p>
        </p:txBody>
      </p:sp>
    </p:spTree>
    <p:extLst>
      <p:ext uri="{BB962C8B-B14F-4D97-AF65-F5344CB8AC3E}">
        <p14:creationId xmlns:p14="http://schemas.microsoft.com/office/powerpoint/2010/main" val="2148737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Sendervielfalt</a:t>
            </a:r>
          </a:p>
          <a:p>
            <a:r>
              <a:rPr lang="de-DE" dirty="0"/>
              <a:t>Themenvielfalt</a:t>
            </a:r>
          </a:p>
          <a:p>
            <a:r>
              <a:rPr lang="de-DE" dirty="0"/>
              <a:t>Kostenlos</a:t>
            </a:r>
          </a:p>
          <a:p>
            <a:r>
              <a:rPr lang="de-DE" dirty="0"/>
              <a:t>Songs mitschneiden </a:t>
            </a:r>
            <a:r>
              <a:rPr lang="de-DE" dirty="0">
                <a:sym typeface="Wingdings" panose="05000000000000000000" pitchFamily="2" charset="2"/>
              </a:rPr>
              <a:t> neue, kostenlose Musik</a:t>
            </a:r>
            <a:endParaRPr lang="de-DE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Vorteile: Internetradio</a:t>
            </a:r>
            <a:br>
              <a:rPr lang="de-DE" dirty="0"/>
            </a:br>
            <a:r>
              <a:rPr lang="de-DE" sz="2000" dirty="0"/>
              <a:t> Zeitung, Fernsehen, </a:t>
            </a:r>
            <a:r>
              <a:rPr lang="de-DE" sz="2000" b="1" dirty="0"/>
              <a:t>Radio</a:t>
            </a:r>
            <a:r>
              <a:rPr lang="de-DE" sz="2000" dirty="0"/>
              <a:t>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54135" y="1305790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541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2108718"/>
            <a:ext cx="10018713" cy="3682483"/>
          </a:xfrm>
        </p:spPr>
        <p:txBody>
          <a:bodyPr/>
          <a:lstStyle/>
          <a:p>
            <a:endParaRPr lang="de-DE" dirty="0"/>
          </a:p>
          <a:p>
            <a:r>
              <a:rPr lang="de-DE" dirty="0"/>
              <a:t>Zeitung, Fernsehen, Radio                    </a:t>
            </a:r>
            <a:r>
              <a:rPr lang="de-DE" dirty="0">
                <a:sym typeface="Wingdings" panose="05000000000000000000" pitchFamily="2" charset="2"/>
              </a:rPr>
              <a:t>Internet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/>
              <a:t>Bücher  </a:t>
            </a:r>
            <a:r>
              <a:rPr lang="de-DE" dirty="0">
                <a:sym typeface="Wingdings" panose="05000000000000000000" pitchFamily="2" charset="2"/>
              </a:rPr>
              <a:t>                E-Books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/>
              <a:t>Datenträger  </a:t>
            </a:r>
            <a:r>
              <a:rPr lang="de-DE" dirty="0">
                <a:sym typeface="Wingdings" panose="05000000000000000000" pitchFamily="2" charset="2"/>
              </a:rPr>
              <a:t>                 Streamingdienste</a:t>
            </a:r>
          </a:p>
          <a:p>
            <a:endParaRPr lang="de-DE" dirty="0"/>
          </a:p>
        </p:txBody>
      </p:sp>
      <p:cxnSp>
        <p:nvCxnSpPr>
          <p:cNvPr id="4" name="Gerade Verbindung mit Pfeil 3"/>
          <p:cNvCxnSpPr/>
          <p:nvPr/>
        </p:nvCxnSpPr>
        <p:spPr>
          <a:xfrm>
            <a:off x="3550493" y="5000923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/>
          <p:cNvCxnSpPr/>
          <p:nvPr/>
        </p:nvCxnSpPr>
        <p:spPr>
          <a:xfrm>
            <a:off x="2870461" y="3963151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/>
          <p:cNvCxnSpPr/>
          <p:nvPr/>
        </p:nvCxnSpPr>
        <p:spPr>
          <a:xfrm>
            <a:off x="5333909" y="2945474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Themen</a:t>
            </a:r>
            <a:br>
              <a:rPr lang="de-DE" dirty="0"/>
            </a:b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1576788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Internetverbindung, internetfähiges Gerät benötigt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</a:t>
            </a:r>
            <a:r>
              <a:rPr lang="de-DE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Internetradio</a:t>
            </a:r>
            <a:br>
              <a:rPr lang="de-DE" dirty="0"/>
            </a:br>
            <a:r>
              <a:rPr lang="de-DE" sz="2000" dirty="0"/>
              <a:t> Zeitung, Fernsehen, </a:t>
            </a:r>
            <a:r>
              <a:rPr lang="de-DE" sz="2000" b="1" dirty="0"/>
              <a:t>Radio</a:t>
            </a:r>
            <a:r>
              <a:rPr lang="de-DE" sz="2000" dirty="0"/>
              <a:t>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54135" y="1292727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575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58955" y="118707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E-Book</a:t>
            </a:r>
            <a:endParaRPr lang="de-DE" sz="26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26906" y="2317413"/>
            <a:ext cx="10018713" cy="3124201"/>
          </a:xfrm>
        </p:spPr>
        <p:txBody>
          <a:bodyPr>
            <a:noAutofit/>
          </a:bodyPr>
          <a:lstStyle/>
          <a:p>
            <a:r>
              <a:rPr lang="de-DE" sz="2200" dirty="0"/>
              <a:t>E-Book Reader erschienen im Jahre 2000</a:t>
            </a:r>
          </a:p>
          <a:p>
            <a:endParaRPr lang="de-DE" sz="2200" dirty="0"/>
          </a:p>
          <a:p>
            <a:r>
              <a:rPr lang="de-DE" sz="2200" dirty="0"/>
              <a:t>Absatz</a:t>
            </a:r>
          </a:p>
          <a:p>
            <a:pPr marL="0" indent="0">
              <a:buNone/>
            </a:pPr>
            <a:r>
              <a:rPr lang="de-DE" sz="2200" dirty="0"/>
              <a:t>  2010                   2 Millionen</a:t>
            </a:r>
          </a:p>
          <a:p>
            <a:pPr marL="0" indent="0">
              <a:buNone/>
            </a:pPr>
            <a:r>
              <a:rPr lang="de-DE" sz="2200" dirty="0"/>
              <a:t>  2015                   27 Millionen </a:t>
            </a:r>
          </a:p>
          <a:p>
            <a:endParaRPr lang="de-DE" sz="2200" dirty="0"/>
          </a:p>
          <a:p>
            <a:r>
              <a:rPr lang="de-DE" sz="2200" dirty="0"/>
              <a:t>Trend auf dem Vormarsch</a:t>
            </a:r>
          </a:p>
          <a:p>
            <a:endParaRPr lang="de-DE" sz="2200" dirty="0"/>
          </a:p>
          <a:p>
            <a:r>
              <a:rPr lang="de-DE" sz="2200" dirty="0"/>
              <a:t>Gesamtumsatz auf dem Buchmarkt 5,4%</a:t>
            </a:r>
          </a:p>
        </p:txBody>
      </p:sp>
      <p:cxnSp>
        <p:nvCxnSpPr>
          <p:cNvPr id="4" name="Gerade Verbindung mit Pfeil 3"/>
          <p:cNvCxnSpPr/>
          <p:nvPr/>
        </p:nvCxnSpPr>
        <p:spPr>
          <a:xfrm flipV="1">
            <a:off x="6185469" y="1306167"/>
            <a:ext cx="569843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/>
          <p:cNvCxnSpPr/>
          <p:nvPr/>
        </p:nvCxnSpPr>
        <p:spPr>
          <a:xfrm>
            <a:off x="2602314" y="3916837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/>
          <p:cNvCxnSpPr/>
          <p:nvPr/>
        </p:nvCxnSpPr>
        <p:spPr>
          <a:xfrm>
            <a:off x="2602314" y="3438357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937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49627" y="9071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E-Book</a:t>
            </a:r>
            <a:endParaRPr lang="de-DE" sz="2600" dirty="0"/>
          </a:p>
        </p:txBody>
      </p:sp>
      <p:graphicFrame>
        <p:nvGraphicFramePr>
          <p:cNvPr id="8" name="Inhaltsplatzhalt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8626591"/>
              </p:ext>
            </p:extLst>
          </p:nvPr>
        </p:nvGraphicFramePr>
        <p:xfrm>
          <a:off x="1484313" y="1843313"/>
          <a:ext cx="10018712" cy="3947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Gerade Verbindung mit Pfeil 5"/>
          <p:cNvCxnSpPr/>
          <p:nvPr/>
        </p:nvCxnSpPr>
        <p:spPr>
          <a:xfrm flipV="1">
            <a:off x="6166419" y="1279663"/>
            <a:ext cx="569843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hteck 2"/>
          <p:cNvSpPr/>
          <p:nvPr/>
        </p:nvSpPr>
        <p:spPr>
          <a:xfrm>
            <a:off x="3445669" y="6092014"/>
            <a:ext cx="6096000" cy="48756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https://de.statista.com/statistik/daten/studie/254618/umfrage/praeferenz-fuer-normale-buecher-oder-e-books-in-deutschland/</a:t>
            </a:r>
            <a:r>
              <a:rPr lang="de-DE" sz="1200" b="1" dirty="0">
                <a:solidFill>
                  <a:srgbClr val="333333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de-DE" sz="12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520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Internet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Internet</a:t>
            </a:r>
            <a:endParaRPr lang="de-DE" sz="26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605" y="2097156"/>
            <a:ext cx="4477482" cy="2984988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7" name="Gerade Verbindung mit Pfeil 6"/>
          <p:cNvCxnSpPr/>
          <p:nvPr/>
        </p:nvCxnSpPr>
        <p:spPr>
          <a:xfrm>
            <a:off x="6018143" y="130616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2" y="2097156"/>
            <a:ext cx="5830955" cy="2994972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118131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1711355"/>
            <a:ext cx="10018713" cy="4079846"/>
          </a:xfrm>
        </p:spPr>
        <p:txBody>
          <a:bodyPr/>
          <a:lstStyle/>
          <a:p>
            <a:r>
              <a:rPr lang="de-DE" dirty="0"/>
              <a:t>Texte oft nicht objektiv genug</a:t>
            </a:r>
          </a:p>
          <a:p>
            <a:r>
              <a:rPr lang="de-DE" dirty="0"/>
              <a:t>Informationsüberflutung</a:t>
            </a:r>
          </a:p>
          <a:p>
            <a:r>
              <a:rPr lang="de-DE" dirty="0"/>
              <a:t>seriöse von unseriösen Quellen unterscheiden</a:t>
            </a:r>
          </a:p>
          <a:p>
            <a:r>
              <a:rPr lang="de-DE" dirty="0"/>
              <a:t>Nur Informationshäppchen</a:t>
            </a:r>
          </a:p>
          <a:p>
            <a:r>
              <a:rPr lang="de-DE" dirty="0"/>
              <a:t>Reizüberflutung, Ablenkungen</a:t>
            </a:r>
          </a:p>
          <a:p>
            <a:r>
              <a:rPr lang="de-DE" dirty="0"/>
              <a:t>Erfahrungswerte zeigen: Buch effektiver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 Internet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6018143" y="130616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276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E-Books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8743905"/>
              </p:ext>
            </p:extLst>
          </p:nvPr>
        </p:nvGraphicFramePr>
        <p:xfrm>
          <a:off x="1551709" y="1792957"/>
          <a:ext cx="9617364" cy="46025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Gerade Verbindung mit Pfeil 5"/>
          <p:cNvCxnSpPr/>
          <p:nvPr/>
        </p:nvCxnSpPr>
        <p:spPr>
          <a:xfrm>
            <a:off x="607529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324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1" y="2232890"/>
            <a:ext cx="10018713" cy="3124201"/>
          </a:xfrm>
        </p:spPr>
        <p:txBody>
          <a:bodyPr/>
          <a:lstStyle/>
          <a:p>
            <a:r>
              <a:rPr lang="de-DE" dirty="0"/>
              <a:t>Platzsparend</a:t>
            </a:r>
          </a:p>
          <a:p>
            <a:r>
              <a:rPr lang="de-DE" dirty="0"/>
              <a:t>Geringeres Gewicht</a:t>
            </a:r>
          </a:p>
          <a:p>
            <a:r>
              <a:rPr lang="de-DE" dirty="0"/>
              <a:t>Unempfindlicher</a:t>
            </a:r>
          </a:p>
          <a:p>
            <a:r>
              <a:rPr lang="de-DE" dirty="0"/>
              <a:t>Günstiger</a:t>
            </a:r>
          </a:p>
          <a:p>
            <a:r>
              <a:rPr lang="de-DE" dirty="0"/>
              <a:t>Neuerscheinungen als E-Book früher verfügbar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E-Book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607529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103" y="1887893"/>
            <a:ext cx="3877897" cy="477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999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E-Book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pic>
        <p:nvPicPr>
          <p:cNvPr id="5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977" y="1887893"/>
            <a:ext cx="8517132" cy="4272471"/>
          </a:xfrm>
        </p:spPr>
      </p:pic>
      <p:cxnSp>
        <p:nvCxnSpPr>
          <p:cNvPr id="7" name="Gerade Verbindung mit Pfeil 6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49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 von Büchern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591" y="1707426"/>
            <a:ext cx="4281876" cy="2877421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211" y="1583212"/>
            <a:ext cx="4287490" cy="2821167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7" name="Inhaltsplatzhalter 9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561" y="4360883"/>
            <a:ext cx="4287490" cy="2421941"/>
          </a:xfrm>
          <a:effectLst>
            <a:softEdge rad="76200"/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609" y="4404379"/>
            <a:ext cx="4347840" cy="2334950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10" name="Gerade Verbindung mit Pfeil 9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3763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554174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  </a:t>
            </a:r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305690"/>
              </p:ext>
            </p:extLst>
          </p:nvPr>
        </p:nvGraphicFramePr>
        <p:xfrm>
          <a:off x="1674218" y="2283471"/>
          <a:ext cx="8697686" cy="3491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8843">
                  <a:extLst>
                    <a:ext uri="{9D8B030D-6E8A-4147-A177-3AD203B41FA5}">
                      <a16:colId xmlns:a16="http://schemas.microsoft.com/office/drawing/2014/main" val="238879895"/>
                    </a:ext>
                  </a:extLst>
                </a:gridCol>
                <a:gridCol w="4348843">
                  <a:extLst>
                    <a:ext uri="{9D8B030D-6E8A-4147-A177-3AD203B41FA5}">
                      <a16:colId xmlns:a16="http://schemas.microsoft.com/office/drawing/2014/main" val="79224440"/>
                    </a:ext>
                  </a:extLst>
                </a:gridCol>
              </a:tblGrid>
              <a:tr h="644318">
                <a:tc>
                  <a:txBody>
                    <a:bodyPr/>
                    <a:lstStyle/>
                    <a:p>
                      <a:r>
                        <a:rPr lang="de-DE" dirty="0"/>
                        <a:t>Physische Medien (</a:t>
                      </a:r>
                      <a:r>
                        <a:rPr lang="de-DE" dirty="0" err="1"/>
                        <a:t>DVD´s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BD´s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Streaming Dienste (Amazon Video</a:t>
                      </a:r>
                      <a:r>
                        <a:rPr lang="de-DE" baseline="0" dirty="0"/>
                        <a:t>, </a:t>
                      </a:r>
                      <a:r>
                        <a:rPr lang="de-DE" baseline="0" dirty="0" err="1"/>
                        <a:t>Netflix</a:t>
                      </a:r>
                      <a:r>
                        <a:rPr lang="de-DE" baseline="0" dirty="0"/>
                        <a:t>)</a:t>
                      </a:r>
                      <a:endParaRPr lang="de-D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637280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Sinkender Umsatz wird erwartet</a:t>
                      </a:r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Boom</a:t>
                      </a:r>
                      <a:r>
                        <a:rPr lang="de-DE" baseline="0" dirty="0"/>
                        <a:t> im Jahre 2006</a:t>
                      </a:r>
                      <a:endParaRPr lang="de-DE" dirty="0"/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74782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Trend              zugunsten Streamingdiensten</a:t>
                      </a:r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PC/Laptop und Smart </a:t>
                      </a:r>
                      <a:r>
                        <a:rPr lang="de-DE" dirty="0" err="1"/>
                        <a:t>TV´s</a:t>
                      </a:r>
                      <a:r>
                        <a:rPr lang="de-DE" dirty="0"/>
                        <a:t>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0465369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r>
                        <a:rPr lang="de-DE" dirty="0"/>
                        <a:t>Rückgang von Videotheken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Beliebt</a:t>
                      </a:r>
                      <a:r>
                        <a:rPr lang="de-DE" baseline="0" dirty="0"/>
                        <a:t> bei der jüngeren Generation </a:t>
                      </a:r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074533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2015:</a:t>
                      </a:r>
                      <a:r>
                        <a:rPr lang="de-DE" baseline="0" dirty="0"/>
                        <a:t> BD 28,8 Mio.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aseline="0" dirty="0"/>
                        <a:t>            DVD 71,5 Mio.</a:t>
                      </a:r>
                      <a:endParaRPr lang="de-DE" dirty="0"/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2005 1      Mio.€       Umsatz  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2015 580 Mio. €      Umsatz</a:t>
                      </a:r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7952554"/>
                  </a:ext>
                </a:extLst>
              </a:tr>
            </a:tbl>
          </a:graphicData>
        </a:graphic>
      </p:graphicFrame>
      <p:cxnSp>
        <p:nvCxnSpPr>
          <p:cNvPr id="8" name="Gerade Verbindung mit Pfeil 7"/>
          <p:cNvCxnSpPr/>
          <p:nvPr/>
        </p:nvCxnSpPr>
        <p:spPr>
          <a:xfrm flipV="1">
            <a:off x="2396303" y="3758224"/>
            <a:ext cx="511110" cy="933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1576974" y="196369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Streaming Dienste</a:t>
            </a:r>
            <a:endParaRPr lang="de-DE" sz="2000" dirty="0"/>
          </a:p>
        </p:txBody>
      </p:sp>
      <p:cxnSp>
        <p:nvCxnSpPr>
          <p:cNvPr id="7" name="Gerade Verbindung mit Pfeil 6"/>
          <p:cNvCxnSpPr/>
          <p:nvPr/>
        </p:nvCxnSpPr>
        <p:spPr>
          <a:xfrm>
            <a:off x="5931175" y="1378225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061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967204" y="1924543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sz="2600" dirty="0"/>
          </a:p>
          <a:p>
            <a:r>
              <a:rPr lang="de-DE" sz="2600" dirty="0"/>
              <a:t>Medienwandel</a:t>
            </a:r>
          </a:p>
          <a:p>
            <a:pPr marL="0" indent="0">
              <a:buNone/>
            </a:pPr>
            <a:endParaRPr lang="de-DE" sz="2600" dirty="0"/>
          </a:p>
          <a:p>
            <a:r>
              <a:rPr lang="de-DE" sz="2600" dirty="0"/>
              <a:t>Vorteile</a:t>
            </a:r>
          </a:p>
          <a:p>
            <a:endParaRPr lang="de-DE" sz="2600" dirty="0"/>
          </a:p>
          <a:p>
            <a:r>
              <a:rPr lang="de-DE" sz="2600" dirty="0"/>
              <a:t>Gefahren</a:t>
            </a:r>
          </a:p>
          <a:p>
            <a:pPr marL="0" indent="0">
              <a:buNone/>
            </a:pPr>
            <a:endParaRPr lang="de-DE" sz="2600" dirty="0"/>
          </a:p>
          <a:p>
            <a:r>
              <a:rPr lang="de-DE" sz="2600" dirty="0"/>
              <a:t>Zukunftsaussichten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Einleitung</a:t>
            </a:r>
            <a:br>
              <a:rPr lang="de-DE" dirty="0"/>
            </a:b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538755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4410314"/>
              </p:ext>
            </p:extLst>
          </p:nvPr>
        </p:nvGraphicFramePr>
        <p:xfrm>
          <a:off x="1484312" y="2088503"/>
          <a:ext cx="10018712" cy="312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585166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/>
        </p:nvSpPr>
        <p:spPr>
          <a:xfrm>
            <a:off x="1484312" y="5343787"/>
            <a:ext cx="6769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Basis: Befragte Internetnutzer | Mehrfachnennungen möglich </a:t>
            </a:r>
          </a:p>
        </p:txBody>
      </p:sp>
    </p:spTree>
    <p:extLst>
      <p:ext uri="{BB962C8B-B14F-4D97-AF65-F5344CB8AC3E}">
        <p14:creationId xmlns:p14="http://schemas.microsoft.com/office/powerpoint/2010/main" val="277318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graphicFrame>
        <p:nvGraphicFramePr>
          <p:cNvPr id="9" name="Inhaltsplatzhalt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9273354"/>
              </p:ext>
            </p:extLst>
          </p:nvPr>
        </p:nvGraphicFramePr>
        <p:xfrm>
          <a:off x="1484313" y="2088503"/>
          <a:ext cx="10018712" cy="312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Gerade Verbindung mit Pfeil 4"/>
          <p:cNvCxnSpPr/>
          <p:nvPr/>
        </p:nvCxnSpPr>
        <p:spPr>
          <a:xfrm>
            <a:off x="58326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1484312" y="5343787"/>
            <a:ext cx="6769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Basis: Befragte Internetnutzer | Mehrfachnennungen möglich </a:t>
            </a:r>
          </a:p>
        </p:txBody>
      </p:sp>
    </p:spTree>
    <p:extLst>
      <p:ext uri="{BB962C8B-B14F-4D97-AF65-F5344CB8AC3E}">
        <p14:creationId xmlns:p14="http://schemas.microsoft.com/office/powerpoint/2010/main" val="10178022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58326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92" y="1589885"/>
            <a:ext cx="6305795" cy="484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0164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89110" y="2335695"/>
            <a:ext cx="10018713" cy="3124201"/>
          </a:xfrm>
        </p:spPr>
        <p:txBody>
          <a:bodyPr/>
          <a:lstStyle/>
          <a:p>
            <a:r>
              <a:rPr lang="de-DE" dirty="0"/>
              <a:t>Kostengünstiger</a:t>
            </a:r>
          </a:p>
          <a:p>
            <a:r>
              <a:rPr lang="de-DE" dirty="0"/>
              <a:t>Senkt Piraterie</a:t>
            </a:r>
          </a:p>
          <a:p>
            <a:r>
              <a:rPr lang="de-DE" dirty="0"/>
              <a:t>Entdecken von neuer Musik, neuen Filmen</a:t>
            </a:r>
          </a:p>
          <a:p>
            <a:r>
              <a:rPr lang="de-DE" dirty="0"/>
              <a:t>Große Auswahl</a:t>
            </a:r>
          </a:p>
          <a:p>
            <a:r>
              <a:rPr lang="de-DE" dirty="0"/>
              <a:t>News 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Streaming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58326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4781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92798" y="1672582"/>
            <a:ext cx="4144364" cy="2329132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37162" y="4832513"/>
            <a:ext cx="2967367" cy="1946011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5428" y="1672582"/>
            <a:ext cx="2748734" cy="1618916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24728" y="3555113"/>
            <a:ext cx="2381834" cy="2819871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11" name="Gerade Verbindung mit Pfeil 10"/>
          <p:cNvCxnSpPr/>
          <p:nvPr/>
        </p:nvCxnSpPr>
        <p:spPr>
          <a:xfrm>
            <a:off x="58326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92798" y="4001714"/>
            <a:ext cx="4007091" cy="2603119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634" y="1672582"/>
            <a:ext cx="2622421" cy="31469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80491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659" y="1633826"/>
            <a:ext cx="6340018" cy="5224174"/>
          </a:xfrm>
        </p:spPr>
      </p:pic>
      <p:cxnSp>
        <p:nvCxnSpPr>
          <p:cNvPr id="6" name="Gerade Verbindung mit Pfeil 5"/>
          <p:cNvCxnSpPr/>
          <p:nvPr/>
        </p:nvCxnSpPr>
        <p:spPr>
          <a:xfrm>
            <a:off x="58326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603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090300" y="1573315"/>
            <a:ext cx="7070737" cy="5048036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6" name="Gerade Verbindung mit Pfeil 5"/>
          <p:cNvCxnSpPr/>
          <p:nvPr/>
        </p:nvCxnSpPr>
        <p:spPr>
          <a:xfrm>
            <a:off x="58326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8696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Diagramm 6"/>
          <p:cNvGraphicFramePr/>
          <p:nvPr>
            <p:extLst>
              <p:ext uri="{D42A27DB-BD31-4B8C-83A1-F6EECF244321}">
                <p14:modId xmlns:p14="http://schemas.microsoft.com/office/powerpoint/2010/main" val="2023392464"/>
              </p:ext>
            </p:extLst>
          </p:nvPr>
        </p:nvGraphicFramePr>
        <p:xfrm>
          <a:off x="1733146" y="1098821"/>
          <a:ext cx="9573846" cy="5492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Rechteck 1"/>
          <p:cNvSpPr/>
          <p:nvPr/>
        </p:nvSpPr>
        <p:spPr>
          <a:xfrm>
            <a:off x="6520069" y="6585155"/>
            <a:ext cx="57438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de-DE" sz="1000" dirty="0">
                <a:solidFill>
                  <a:prstClr val="black"/>
                </a:solidFill>
              </a:rPr>
              <a:t>http://www.marktwaechter.de/sites/default/files/downloads/untersuchung_streamingdienste_final_0.pdf</a:t>
            </a:r>
          </a:p>
        </p:txBody>
      </p:sp>
    </p:spTree>
    <p:extLst>
      <p:ext uri="{BB962C8B-B14F-4D97-AF65-F5344CB8AC3E}">
        <p14:creationId xmlns:p14="http://schemas.microsoft.com/office/powerpoint/2010/main" val="42212794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6017233" y="6596390"/>
            <a:ext cx="107477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http://static1.businessinsider.com/image/537e6397eab8ea0606f3b540-1200-900/2014_05_22_music.jpg</a:t>
            </a:r>
          </a:p>
        </p:txBody>
      </p:sp>
      <p:graphicFrame>
        <p:nvGraphicFramePr>
          <p:cNvPr id="11" name="Diagramm 10"/>
          <p:cNvGraphicFramePr/>
          <p:nvPr>
            <p:extLst/>
          </p:nvPr>
        </p:nvGraphicFramePr>
        <p:xfrm>
          <a:off x="2418529" y="1623060"/>
          <a:ext cx="4101539" cy="4377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Inhaltsplatzhalter 14"/>
          <p:cNvGraphicFramePr>
            <a:graphicFrameLocks noGrp="1"/>
          </p:cNvGraphicFramePr>
          <p:nvPr>
            <p:ph idx="1"/>
            <p:extLst/>
          </p:nvPr>
        </p:nvGraphicFramePr>
        <p:xfrm>
          <a:off x="6755642" y="1774208"/>
          <a:ext cx="3971498" cy="4390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827841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5776377" y="6596390"/>
            <a:ext cx="88775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https://staticseekingalpha.a.ssl.fastly.net/uploads/2015/4/8/2432251-14285378648086321-Michael-Carter.png</a:t>
            </a:r>
          </a:p>
        </p:txBody>
      </p:sp>
      <p:graphicFrame>
        <p:nvGraphicFramePr>
          <p:cNvPr id="10" name="Inhaltsplatzhalter 9"/>
          <p:cNvGraphicFramePr>
            <a:graphicFrameLocks noGrp="1"/>
          </p:cNvGraphicFramePr>
          <p:nvPr>
            <p:ph idx="1"/>
            <p:extLst/>
          </p:nvPr>
        </p:nvGraphicFramePr>
        <p:xfrm>
          <a:off x="2385461" y="1887893"/>
          <a:ext cx="7305726" cy="3667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40203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Zeitung,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graphicFrame>
        <p:nvGraphicFramePr>
          <p:cNvPr id="5" name="Inhaltsplatzhalt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1728137"/>
              </p:ext>
            </p:extLst>
          </p:nvPr>
        </p:nvGraphicFramePr>
        <p:xfrm>
          <a:off x="1484313" y="1683186"/>
          <a:ext cx="10018712" cy="4170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Gerade Verbindung mit Pfeil 3"/>
          <p:cNvCxnSpPr/>
          <p:nvPr/>
        </p:nvCxnSpPr>
        <p:spPr>
          <a:xfrm flipV="1">
            <a:off x="7117235" y="1311777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hteck 2"/>
          <p:cNvSpPr/>
          <p:nvPr/>
        </p:nvSpPr>
        <p:spPr>
          <a:xfrm>
            <a:off x="3445669" y="6070708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/>
              <a:t>http://meedia.de/2015/07/02/vier-spannende-trends-bei-der-mediennutzung-in-deutschland/</a:t>
            </a:r>
          </a:p>
        </p:txBody>
      </p:sp>
    </p:spTree>
    <p:extLst>
      <p:ext uri="{BB962C8B-B14F-4D97-AF65-F5344CB8AC3E}">
        <p14:creationId xmlns:p14="http://schemas.microsoft.com/office/powerpoint/2010/main" val="2511603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58326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693" y="1887893"/>
            <a:ext cx="9587332" cy="2478081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370" y="4577773"/>
            <a:ext cx="1707801" cy="182792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383" y="4577773"/>
            <a:ext cx="1827922" cy="1827922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517" y="4577773"/>
            <a:ext cx="1789601" cy="1789601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330" y="4577773"/>
            <a:ext cx="1789601" cy="1789601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143" y="4577773"/>
            <a:ext cx="1789601" cy="178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517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1" y="155713"/>
            <a:ext cx="10018713" cy="1752599"/>
          </a:xfrm>
        </p:spPr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2095500"/>
            <a:ext cx="10018713" cy="4518163"/>
          </a:xfrm>
        </p:spPr>
        <p:txBody>
          <a:bodyPr>
            <a:normAutofit fontScale="47500" lnSpcReduction="20000"/>
          </a:bodyPr>
          <a:lstStyle/>
          <a:p>
            <a:r>
              <a:rPr lang="de-DE" dirty="0"/>
              <a:t>ttp://www.faz.net/aktuell/wirtschaft/unternehmen/zeitungen-in-der-krise-medienwandel-und-internet-13089556.html</a:t>
            </a:r>
          </a:p>
          <a:p>
            <a:r>
              <a:rPr lang="de-DE" dirty="0">
                <a:hlinkClick r:id="rId2"/>
              </a:rPr>
              <a:t>http://www.muehldorf-tv.info/files/Webfernsehen/FIM_VorNach.html</a:t>
            </a:r>
            <a:endParaRPr lang="de-DE" dirty="0"/>
          </a:p>
          <a:p>
            <a:r>
              <a:rPr lang="de-DE" dirty="0">
                <a:hlinkClick r:id="rId3"/>
              </a:rPr>
              <a:t>http://www.foerderland.de/digitale-wirtschaft/netzwertig/news/artikel/die-entscheidende-ursache-fuer-den-medienwandel-das-internet-ist-ueberlegen/</a:t>
            </a:r>
            <a:endParaRPr lang="de-DE" dirty="0"/>
          </a:p>
          <a:p>
            <a:r>
              <a:rPr lang="de-DE" dirty="0">
                <a:hlinkClick r:id="rId4"/>
              </a:rPr>
              <a:t>https://www.welt.de/wirtschaft/webwelt/article158453964/Freenet-attackiert-Telekom-mit-Internet-Fernsehen.html</a:t>
            </a:r>
            <a:endParaRPr lang="de-DE" dirty="0"/>
          </a:p>
          <a:p>
            <a:r>
              <a:rPr lang="de-DE" dirty="0">
                <a:hlinkClick r:id="rId5"/>
              </a:rPr>
              <a:t>http://www.iptv-anbieter.info/webradio/webradio-einfuehrung.html</a:t>
            </a:r>
            <a:endParaRPr lang="de-DE" dirty="0"/>
          </a:p>
          <a:p>
            <a:r>
              <a:rPr lang="de-DE" dirty="0">
                <a:hlinkClick r:id="rId6"/>
              </a:rPr>
              <a:t>http://www.ard-werbung.de/fileadmin/user_upload/media-perspektiven/pdf/2015/07082015_Engel_Breunig.pdf</a:t>
            </a:r>
            <a:endParaRPr lang="de-DE" dirty="0"/>
          </a:p>
          <a:p>
            <a:r>
              <a:rPr lang="de-DE" dirty="0">
                <a:hlinkClick r:id="rId7"/>
              </a:rPr>
              <a:t>http://www.ard-werbung.de/fileadmin/user_upload/media-perspektiven/pdf/2010/11-2010_Ridder.pdf</a:t>
            </a:r>
            <a:endParaRPr lang="de-DE" dirty="0"/>
          </a:p>
          <a:p>
            <a:r>
              <a:rPr lang="de-DE" dirty="0">
                <a:hlinkClick r:id="rId8"/>
              </a:rPr>
              <a:t>https://www.netzwelt.de/news/82543-strategie-gegen-sterben-cds-dvds.html</a:t>
            </a:r>
            <a:endParaRPr lang="de-DE" dirty="0"/>
          </a:p>
          <a:p>
            <a:r>
              <a:rPr lang="de-DE" u="sng" dirty="0">
                <a:hlinkClick r:id="rId9"/>
              </a:rPr>
              <a:t>http://www.marktwaechter.de/sites/default/files/downloads/untersuchung_streamingdienste_final_0.pdf</a:t>
            </a:r>
            <a:r>
              <a:rPr lang="de-DE" dirty="0"/>
              <a:t> (Verbraucherzentrale Reinland-Pfalz)</a:t>
            </a:r>
          </a:p>
          <a:p>
            <a:r>
              <a:rPr lang="de-DE" u="sng" dirty="0">
                <a:hlinkClick r:id="rId10"/>
              </a:rPr>
              <a:t>http://www.musikstreamingdienste.net/</a:t>
            </a:r>
            <a:endParaRPr lang="de-DE" dirty="0"/>
          </a:p>
          <a:p>
            <a:r>
              <a:rPr lang="de-DE" dirty="0">
                <a:hlinkClick r:id="rId11"/>
              </a:rPr>
              <a:t>http://diepresse.com/home/techscience/internet/4594178/MusikStreaming_Wie-viele-Horer-man-braucht-um-100-Euro-zu-verdienen</a:t>
            </a:r>
            <a:endParaRPr lang="de-DE" dirty="0"/>
          </a:p>
          <a:p>
            <a:r>
              <a:rPr lang="de-DE" dirty="0">
                <a:hlinkClick r:id="rId12"/>
              </a:rPr>
              <a:t>http://www.stern.de/kultur/musik/farin-urlaub-veroeffentlicht-neues-album--faszination-weltraum--3824768.html</a:t>
            </a:r>
            <a:endParaRPr lang="de-DE" dirty="0"/>
          </a:p>
          <a:p>
            <a:r>
              <a:rPr lang="de-DE" u="sng" dirty="0">
                <a:hlinkClick r:id="rId13"/>
              </a:rPr>
              <a:t>https://www.welt.de/wall-street-journal/article122556972/Spotify-rechnet-vor-was-Bands-verdienen-koennen.html</a:t>
            </a:r>
            <a:endParaRPr lang="de-DE" dirty="0"/>
          </a:p>
          <a:p>
            <a:r>
              <a:rPr lang="de-DE" u="sng" dirty="0">
                <a:hlinkClick r:id="rId14"/>
              </a:rPr>
              <a:t>http://www.faz.net/aktuell/feuilleton/medien/streit-um-spotify-und-andere-streaming-dienste-13271222-p2.html</a:t>
            </a:r>
            <a:endParaRPr lang="de-DE" dirty="0"/>
          </a:p>
          <a:p>
            <a:r>
              <a:rPr lang="de-DE" u="sng" dirty="0">
                <a:hlinkClick r:id="rId15"/>
              </a:rPr>
              <a:t>https://www.spotifyartists.com/spotify-explained/#how-is-spotify-contributing-to-the-music-business</a:t>
            </a:r>
            <a:endParaRPr lang="de-DE" dirty="0"/>
          </a:p>
          <a:p>
            <a:r>
              <a:rPr lang="de-DE" u="sng" dirty="0">
                <a:hlinkClick r:id="rId16"/>
              </a:rPr>
              <a:t>http://www.informationisbeautiful.net/2010/how-much-do-music-artists-earn-online/</a:t>
            </a:r>
            <a:endParaRPr lang="de-DE" dirty="0"/>
          </a:p>
          <a:p>
            <a:endParaRPr lang="de-DE" u="sng" dirty="0"/>
          </a:p>
          <a:p>
            <a:endParaRPr lang="de-DE" u="sng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01349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1" y="155713"/>
            <a:ext cx="10018713" cy="1752599"/>
          </a:xfrm>
        </p:spPr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1" y="2498862"/>
            <a:ext cx="10018713" cy="4598505"/>
          </a:xfrm>
        </p:spPr>
        <p:txBody>
          <a:bodyPr>
            <a:normAutofit fontScale="92500" lnSpcReduction="20000"/>
          </a:bodyPr>
          <a:lstStyle/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2"/>
              </a:rPr>
              <a:t>http://www.spiegel.de/netzwelt/web/der-netflix-deal-eine-milliarde-dollar-fuer-web-stream-filme-a-711315.html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3"/>
              </a:rPr>
              <a:t>http://images.google.de/imgres?imgurl=http%3A%2F%2Fwww.gugelproductions.de%2Fblog%2Fwp-content%2Fuploads%2F2011%2F05%2Fyoutube_netflix_hulu_umsatz.jpg&amp;imgrefurl=http%3A%2F%2Fwww.gugelproductions.de%2Fblog%2F2011%2Fonline-video-markt-umsaetze-wo-wird-geld-verdient.html&amp;h=375&amp;w=550&amp;tbnid=xRlpYpgZhvyznM%3A&amp;docid=CTv12jEsXMKQDM&amp;ei=TZEPWL_lFYiZgAaJx4moCQ&amp;tbm=isch&amp;iact=rc&amp;uact=3&amp;dur=2637&amp;page=0&amp;start=0&amp;ndsp=45&amp;ved=0ahUKEwj_v4rXuPbPAhWIDMAKHYljApUQMwgkKAgwCA&amp;bih=925&amp;biw=1920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4"/>
              </a:rPr>
              <a:t>http://www.uni-stuttgart.de/soz/oi/publikationen/soi_2015_1_Radig_Wandel_Videoverleihmarkt.pdf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5"/>
              </a:rPr>
              <a:t>http://abload.de/img/p1000817aiby5.jpg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6"/>
              </a:rPr>
              <a:t>http://achulio.de/wp-content/uploads/2014/10/Manipulation_Fernsehen1.jpg</a:t>
            </a:r>
            <a:r>
              <a:rPr lang="de-DE" sz="1100" b="1" dirty="0">
                <a:solidFill>
                  <a:prstClr val="black"/>
                </a:solidFill>
              </a:rPr>
              <a:t> 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7"/>
              </a:rPr>
              <a:t>http://www.bildungsxperten.net/bildungschannels/studium/buecher-vs-internet-die-besten-quellen-richtig-nutzen/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8"/>
              </a:rPr>
              <a:t>http://www.spiegel.de/lebenundlernen/uni/lernen-buch-schlaegt-internet-a-132532.html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9"/>
              </a:rPr>
              <a:t>http://www.br.de/radio/bayern1/inhalt/experten-tipps/umweltkommissar/buch-ebook-lesen-umwelt-100.html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0"/>
              </a:rPr>
              <a:t>http://www.buecher.de/go/special/ebook-vs-buch/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1"/>
              </a:rPr>
              <a:t>http://ebookverleih.de/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2"/>
              </a:rPr>
              <a:t>http://images.google.de/imgres?imgurl=http%3A%2F%2Fwinfwiki.wi-fom.de%2Fimages%2Fthumb%2Fa%2Fae%2FMarktanteilEBooks.jpg%2F360px-MarktanteilEBooks.jpg&amp;imgrefurl=http%3A%2F%2Fwinfwiki.wi-fom.de%2Findex.php%2FPublikations-_und_Distributionsm%25C3%25B6glichkeiten_von_E-Books_im_Hochschulumfeld&amp;h=233&amp;w=360&amp;tbnid=Uag2cif-gSLABM%3A&amp;vet=1&amp;docid=6rnJBBTx9yjBZM&amp;ei=G98gWN_6FoLkUZnbmdAF&amp;tbm=isch&amp;iact=rc&amp;uact=3&amp;dur=3284&amp;page=0&amp;start=0&amp;ndsp=19&amp;ved=0ahUKEwif9N2iuZfQAhUCchQKHZltBloQMwghKAQwBA&amp;bih=954&amp;biw=958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3"/>
              </a:rPr>
              <a:t>http://de.statista.com/graphic/2/232861/prognose-umsatz-e-books.jpg</a:t>
            </a:r>
            <a:endParaRPr lang="de-DE" sz="1100" u="sng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4"/>
              </a:rPr>
              <a:t>http://www.avsforum.com/forum/imagehosting/7553095545a4947613a1.jpg</a:t>
            </a:r>
            <a:endParaRPr lang="de-DE" sz="1100" u="sng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5"/>
              </a:rPr>
              <a:t>http://www.hometheaterequipment.com/attachments/home-theater-news-16/2445d1362527198-fighting-over-nothing-real-look-blu-ray-vs-streaming-streaming-bluray-2mbps-cu.jpg</a:t>
            </a:r>
            <a:endParaRPr lang="de-DE" sz="1100" u="sng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6"/>
              </a:rPr>
              <a:t>https://farm3.staticflickr.com/2923/14418095347_c227781ba5_o.png</a:t>
            </a:r>
            <a:endParaRPr lang="de-DE" sz="1100" u="sng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endParaRPr lang="de-DE" sz="1100" u="sng" dirty="0">
              <a:solidFill>
                <a:prstClr val="black"/>
              </a:solidFill>
            </a:endParaRPr>
          </a:p>
          <a:p>
            <a:endParaRPr lang="de-DE" u="sng" dirty="0"/>
          </a:p>
          <a:p>
            <a:endParaRPr lang="de-DE" u="sng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26364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1" y="155713"/>
            <a:ext cx="10018713" cy="1752599"/>
          </a:xfrm>
        </p:spPr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585911" y="1032012"/>
            <a:ext cx="10018713" cy="4598505"/>
          </a:xfrm>
        </p:spPr>
        <p:txBody>
          <a:bodyPr>
            <a:normAutofit/>
          </a:bodyPr>
          <a:lstStyle/>
          <a:p>
            <a:pPr marL="0" lvl="0" indent="0">
              <a:buClr>
                <a:srgbClr val="30ACEC">
                  <a:lumMod val="75000"/>
                </a:srgbClr>
              </a:buClr>
              <a:buNone/>
            </a:pPr>
            <a:endParaRPr lang="de-DE" sz="1100" u="sng" dirty="0">
              <a:solidFill>
                <a:prstClr val="black"/>
              </a:solidFill>
            </a:endParaRPr>
          </a:p>
          <a:p>
            <a:pPr>
              <a:buClr>
                <a:srgbClr val="30ACEC">
                  <a:lumMod val="75000"/>
                </a:srgbClr>
              </a:buClr>
            </a:pPr>
            <a:r>
              <a:rPr lang="de-DE" sz="1000" u="sng" dirty="0">
                <a:hlinkClick r:id="rId2"/>
              </a:rPr>
              <a:t>http://meedia.de/2015/07/02/vier-spannende-trends-bei-der-mediennutzung-in-deutschland/</a:t>
            </a:r>
            <a:endParaRPr lang="de-DE" sz="1000" dirty="0"/>
          </a:p>
          <a:p>
            <a:pPr>
              <a:buClr>
                <a:srgbClr val="30ACEC">
                  <a:lumMod val="75000"/>
                </a:srgbClr>
              </a:buClr>
            </a:pPr>
            <a:r>
              <a:rPr lang="de-DE" sz="1000" u="sng" dirty="0">
                <a:hlinkClick r:id="rId3"/>
              </a:rPr>
              <a:t>https://de.wikipedia.org/wiki/Video-on-Demand</a:t>
            </a:r>
            <a:endParaRPr lang="de-DE" sz="1000" dirty="0"/>
          </a:p>
          <a:p>
            <a:pPr>
              <a:buClr>
                <a:srgbClr val="30ACEC">
                  <a:lumMod val="75000"/>
                </a:srgbClr>
              </a:buClr>
            </a:pPr>
            <a:r>
              <a:rPr lang="de-DE" sz="1000" dirty="0"/>
              <a:t>http://found-footage.de/blu-ray-und-dvd-verkaufszahlen-in-den-letzten-jahren/</a:t>
            </a:r>
          </a:p>
          <a:p>
            <a:pPr>
              <a:buClr>
                <a:srgbClr val="30ACEC">
                  <a:lumMod val="75000"/>
                </a:srgbClr>
              </a:buClr>
            </a:pPr>
            <a:r>
              <a:rPr lang="de-DE" sz="1000" dirty="0"/>
              <a:t>http://wp.ub.hsu-hh.de/16394/haetten-es-gewusst-ebook-vs-buch-vergleich/ </a:t>
            </a:r>
          </a:p>
          <a:p>
            <a:pPr lvl="0">
              <a:buClr>
                <a:srgbClr val="30ACEC">
                  <a:lumMod val="75000"/>
                </a:srgbClr>
              </a:buClr>
            </a:pPr>
            <a:endParaRPr lang="de-DE" sz="1100" u="sng" dirty="0">
              <a:solidFill>
                <a:prstClr val="black"/>
              </a:solidFill>
            </a:endParaRPr>
          </a:p>
          <a:p>
            <a:endParaRPr lang="de-DE" u="sng" dirty="0"/>
          </a:p>
          <a:p>
            <a:endParaRPr lang="de-DE" u="sng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77185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1" y="155713"/>
            <a:ext cx="10018713" cy="1752599"/>
          </a:xfrm>
        </p:spPr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Bildquellen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1" y="1908312"/>
            <a:ext cx="10018713" cy="3124201"/>
          </a:xfrm>
        </p:spPr>
        <p:txBody>
          <a:bodyPr>
            <a:normAutofit/>
          </a:bodyPr>
          <a:lstStyle/>
          <a:p>
            <a:endParaRPr lang="de-DE" u="sng" dirty="0"/>
          </a:p>
          <a:p>
            <a:endParaRPr lang="de-DE" u="sng" dirty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20000" y="1726488"/>
            <a:ext cx="8547333" cy="47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71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74002" y="73026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Zeitung, Fernsehen, Radio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3341542"/>
              </p:ext>
            </p:extLst>
          </p:nvPr>
        </p:nvGraphicFramePr>
        <p:xfrm>
          <a:off x="1210386" y="1806310"/>
          <a:ext cx="5490029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2302891648"/>
              </p:ext>
            </p:extLst>
          </p:nvPr>
        </p:nvGraphicFramePr>
        <p:xfrm>
          <a:off x="6705599" y="1825625"/>
          <a:ext cx="5036458" cy="4312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" name="Gerade Verbindung mit Pfeil 5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hteck 2"/>
          <p:cNvSpPr/>
          <p:nvPr/>
        </p:nvSpPr>
        <p:spPr>
          <a:xfrm>
            <a:off x="3307700" y="6329903"/>
            <a:ext cx="77413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333333"/>
                </a:solidFill>
                <a:latin typeface="+mj-lt"/>
                <a:ea typeface="Calibri" panose="020F0502020204030204" pitchFamily="34" charset="0"/>
              </a:rPr>
              <a:t>Statista2016:</a:t>
            </a:r>
            <a:r>
              <a:rPr lang="de-DE" sz="1200" dirty="0">
                <a:latin typeface="+mj-lt"/>
                <a:ea typeface="Calibri" panose="020F0502020204030204" pitchFamily="34" charset="0"/>
              </a:rPr>
              <a:t>https://de.statista.com/</a:t>
            </a:r>
            <a:r>
              <a:rPr lang="de-DE" sz="1200" dirty="0" err="1">
                <a:latin typeface="+mj-lt"/>
                <a:ea typeface="Calibri" panose="020F0502020204030204" pitchFamily="34" charset="0"/>
              </a:rPr>
              <a:t>statistik</a:t>
            </a:r>
            <a:r>
              <a:rPr lang="de-DE" sz="1200" dirty="0">
                <a:latin typeface="+mj-lt"/>
                <a:ea typeface="Calibri" panose="020F0502020204030204" pitchFamily="34" charset="0"/>
              </a:rPr>
              <a:t>/</a:t>
            </a:r>
            <a:r>
              <a:rPr lang="de-DE" sz="1200" dirty="0" err="1">
                <a:latin typeface="+mj-lt"/>
                <a:ea typeface="Calibri" panose="020F0502020204030204" pitchFamily="34" charset="0"/>
              </a:rPr>
              <a:t>daten</a:t>
            </a:r>
            <a:r>
              <a:rPr lang="de-DE" sz="1200" dirty="0">
                <a:latin typeface="+mj-lt"/>
                <a:ea typeface="Calibri" panose="020F0502020204030204" pitchFamily="34" charset="0"/>
              </a:rPr>
              <a:t>/</a:t>
            </a:r>
            <a:r>
              <a:rPr lang="de-DE" sz="1200" dirty="0" err="1">
                <a:latin typeface="+mj-lt"/>
                <a:ea typeface="Calibri" panose="020F0502020204030204" pitchFamily="34" charset="0"/>
              </a:rPr>
              <a:t>studie</a:t>
            </a:r>
            <a:r>
              <a:rPr lang="de-DE" sz="1200" dirty="0">
                <a:latin typeface="+mj-lt"/>
                <a:ea typeface="Calibri" panose="020F0502020204030204" pitchFamily="34" charset="0"/>
              </a:rPr>
              <a:t>/1388/</a:t>
            </a:r>
            <a:r>
              <a:rPr lang="de-DE" sz="1200" dirty="0" err="1">
                <a:latin typeface="+mj-lt"/>
                <a:ea typeface="Calibri" panose="020F0502020204030204" pitchFamily="34" charset="0"/>
              </a:rPr>
              <a:t>umfrage</a:t>
            </a:r>
            <a:r>
              <a:rPr lang="de-DE" sz="1200" dirty="0">
                <a:latin typeface="+mj-lt"/>
                <a:ea typeface="Calibri" panose="020F0502020204030204" pitchFamily="34" charset="0"/>
              </a:rPr>
              <a:t>/</a:t>
            </a:r>
            <a:r>
              <a:rPr lang="de-DE" sz="1200" dirty="0" err="1">
                <a:latin typeface="+mj-lt"/>
                <a:ea typeface="Calibri" panose="020F0502020204030204" pitchFamily="34" charset="0"/>
              </a:rPr>
              <a:t>taegliche</a:t>
            </a:r>
            <a:r>
              <a:rPr lang="de-DE" sz="1200" dirty="0">
                <a:latin typeface="+mj-lt"/>
                <a:ea typeface="Calibri" panose="020F0502020204030204" pitchFamily="34" charset="0"/>
              </a:rPr>
              <a:t>-nutzung-des-internets-in-minuten/</a:t>
            </a:r>
            <a:r>
              <a:rPr lang="de-DE" sz="1200" dirty="0">
                <a:solidFill>
                  <a:srgbClr val="333333"/>
                </a:solidFill>
                <a:latin typeface="+mj-lt"/>
                <a:ea typeface="Calibri" panose="020F0502020204030204" pitchFamily="34" charset="0"/>
              </a:rPr>
              <a:t> </a:t>
            </a:r>
            <a:endParaRPr lang="de-DE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9029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Seit dem Internet </a:t>
            </a:r>
            <a:r>
              <a:rPr lang="de-DE" dirty="0">
                <a:sym typeface="Wingdings" panose="05000000000000000000" pitchFamily="2" charset="2"/>
              </a:rPr>
              <a:t> Tempo Auflagen-, Anzeigenrückgangs beschleunigt</a:t>
            </a:r>
          </a:p>
          <a:p>
            <a:r>
              <a:rPr lang="de-DE" dirty="0">
                <a:sym typeface="Wingdings" panose="05000000000000000000" pitchFamily="2" charset="2"/>
              </a:rPr>
              <a:t>Innerhalb von 10 Jahren. Verkauf von Zeitungen um 6 Millionen geschrumpft</a:t>
            </a:r>
            <a:endParaRPr lang="de-DE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Gründe für Zeitungssterben</a:t>
            </a:r>
            <a:br>
              <a:rPr lang="de-DE" dirty="0"/>
            </a:br>
            <a:r>
              <a:rPr lang="de-DE" sz="2000" b="1" dirty="0"/>
              <a:t> Zeitung</a:t>
            </a:r>
            <a:r>
              <a:rPr lang="de-DE" sz="2000" dirty="0"/>
              <a:t>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57819" y="1292727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535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Zeitungen</a:t>
            </a:r>
            <a:br>
              <a:rPr lang="de-DE" dirty="0"/>
            </a:br>
            <a:r>
              <a:rPr lang="de-DE" sz="2000" dirty="0"/>
              <a:t> </a:t>
            </a:r>
            <a:r>
              <a:rPr lang="de-DE" sz="2000" b="1" dirty="0"/>
              <a:t> Zeitung</a:t>
            </a:r>
            <a:r>
              <a:rPr lang="de-DE" sz="2000" dirty="0"/>
              <a:t>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6869" y="1292727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Diagramm 6"/>
          <p:cNvGraphicFramePr/>
          <p:nvPr/>
        </p:nvGraphicFramePr>
        <p:xfrm>
          <a:off x="1866900" y="1447800"/>
          <a:ext cx="9067800" cy="5010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feld 4"/>
          <p:cNvSpPr txBox="1"/>
          <p:nvPr/>
        </p:nvSpPr>
        <p:spPr>
          <a:xfrm>
            <a:off x="3067050" y="6523851"/>
            <a:ext cx="6153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http://printarchiv.absatzwirtschaft.de/images/Statista_Zeitungssterben_1.jpg</a:t>
            </a:r>
          </a:p>
        </p:txBody>
      </p:sp>
    </p:spTree>
    <p:extLst>
      <p:ext uri="{BB962C8B-B14F-4D97-AF65-F5344CB8AC3E}">
        <p14:creationId xmlns:p14="http://schemas.microsoft.com/office/powerpoint/2010/main" val="4287815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Zeitungen</a:t>
            </a:r>
            <a:br>
              <a:rPr lang="de-DE" dirty="0"/>
            </a:br>
            <a:r>
              <a:rPr lang="de-DE" sz="2000" b="1" dirty="0"/>
              <a:t> Zeitung</a:t>
            </a:r>
            <a:r>
              <a:rPr lang="de-DE" sz="2000" dirty="0"/>
              <a:t>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57819" y="1292727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Diagramm 4"/>
          <p:cNvGraphicFramePr/>
          <p:nvPr/>
        </p:nvGraphicFramePr>
        <p:xfrm>
          <a:off x="1447800" y="1295400"/>
          <a:ext cx="1045845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3686451" y="6400800"/>
            <a:ext cx="8191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http://printarchiv.absatzwirtschaft.de/images/Statista_Zeitungssterben_2.jpg</a:t>
            </a:r>
          </a:p>
        </p:txBody>
      </p:sp>
    </p:spTree>
    <p:extLst>
      <p:ext uri="{BB962C8B-B14F-4D97-AF65-F5344CB8AC3E}">
        <p14:creationId xmlns:p14="http://schemas.microsoft.com/office/powerpoint/2010/main" val="3712391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Zeitungen lesen teurer, Informationen im Netz günstiger</a:t>
            </a:r>
          </a:p>
          <a:p>
            <a:r>
              <a:rPr lang="de-DE" dirty="0"/>
              <a:t>Umfang, Qualität, Leistungen gesenkt</a:t>
            </a:r>
          </a:p>
          <a:p>
            <a:r>
              <a:rPr lang="de-DE" dirty="0"/>
              <a:t>Kosten durch Druck und Vertrieb</a:t>
            </a:r>
          </a:p>
          <a:p>
            <a:r>
              <a:rPr lang="de-DE" dirty="0"/>
              <a:t>Hohe Kapital-, Personalkosten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Nachteile: gedruckte Zeitung</a:t>
            </a:r>
            <a:br>
              <a:rPr lang="de-DE" dirty="0"/>
            </a:br>
            <a:r>
              <a:rPr lang="de-DE" sz="2000" dirty="0"/>
              <a:t> </a:t>
            </a:r>
            <a:r>
              <a:rPr lang="de-DE" sz="2000" b="1" dirty="0"/>
              <a:t> Zeitung</a:t>
            </a:r>
            <a:r>
              <a:rPr lang="de-DE" sz="2000" dirty="0"/>
              <a:t>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6869" y="1292727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9813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660</Words>
  <Application>Microsoft Office PowerPoint</Application>
  <PresentationFormat>Breitbild</PresentationFormat>
  <Paragraphs>218</Paragraphs>
  <Slides>44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44</vt:i4>
      </vt:variant>
    </vt:vector>
  </HeadingPairs>
  <TitlesOfParts>
    <vt:vector size="50" baseType="lpstr">
      <vt:lpstr>Arial</vt:lpstr>
      <vt:lpstr>Calibri</vt:lpstr>
      <vt:lpstr>Corbel</vt:lpstr>
      <vt:lpstr>Times New Roman</vt:lpstr>
      <vt:lpstr>Wingdings</vt:lpstr>
      <vt:lpstr>Parallax</vt:lpstr>
      <vt:lpstr>Medienwandel im 21.Jahrhundert  Eine Bestandsaufnahme</vt:lpstr>
      <vt:lpstr>Themen </vt:lpstr>
      <vt:lpstr>Einleitung </vt:lpstr>
      <vt:lpstr>Mediennutzung aktuell Zeitung, Fernsehen, Radio                Internet</vt:lpstr>
      <vt:lpstr>Mediennutzung aktuell Zeitung, Fernsehen, Radio                 Internet</vt:lpstr>
      <vt:lpstr> Gründe für Zeitungssterben  Zeitung, Fernsehen, Radio                Internet</vt:lpstr>
      <vt:lpstr>Zeitungen   Zeitung, Fernsehen, Radio                Internet</vt:lpstr>
      <vt:lpstr>Zeitungen  Zeitung, Fernsehen, Radio                Internet</vt:lpstr>
      <vt:lpstr>Nachteile: gedruckte Zeitung   Zeitung, Fernsehen, Radio                Internet</vt:lpstr>
      <vt:lpstr>Zeitungen   Zeitung, Fernsehen, Radio                Internet</vt:lpstr>
      <vt:lpstr>Vorteile: Online-Zeitung   Zeitung, Fernsehen, Radio                Internet</vt:lpstr>
      <vt:lpstr>Internet  Zeitung, Fernsehen, Radio                Internet</vt:lpstr>
      <vt:lpstr>Nachteile: Online-Zeitungen  Zeitung, Fernsehen, Radio                Internet</vt:lpstr>
      <vt:lpstr>Zeitungen   Zeitung, Fernsehen, Radio                Internet</vt:lpstr>
      <vt:lpstr>Vorteile: Internetfernsehen  Zeitung, Fernsehen, Radio                Internet</vt:lpstr>
      <vt:lpstr>Vorteile: Internetfernsehen    Zeitung, Fernsehen, Radio                Internet</vt:lpstr>
      <vt:lpstr>Nachteile: Internetfernsehen  Zeitung, Fernsehen, Radio                Internet</vt:lpstr>
      <vt:lpstr>Fernsehen vs. Internet  Zeitung, Fernsehen, Radio                Internet</vt:lpstr>
      <vt:lpstr>Vorteile: Internetradio  Zeitung, Fernsehen, Radio                Internet</vt:lpstr>
      <vt:lpstr>Nachteile: Internetradio  Zeitung, Fernsehen, Radio                Internet</vt:lpstr>
      <vt:lpstr>Mediennutzung aktuell Buch               E-Book</vt:lpstr>
      <vt:lpstr>Mediennutzung aktuell Buch               E-Book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Mediennutzung aktuell Datenträger                 Streaming Dienste</vt:lpstr>
      <vt:lpstr>Mediennutzung aktuell Datenträger                  Streaming Dienste</vt:lpstr>
      <vt:lpstr>Mediennutzung aktuell Datenträger                  Streaming Dienste</vt:lpstr>
      <vt:lpstr>Nachteile von Datenträgern Datenträger                  Streaming Dienste</vt:lpstr>
      <vt:lpstr>Vorteile von Streaming Datenträger                  Streaming Dienste</vt:lpstr>
      <vt:lpstr>Vorteile von Datenträgern Datenträger                  Streaming Dienste</vt:lpstr>
      <vt:lpstr>Vorteile von Datenträgern Datenträger                  Streaming Dienste</vt:lpstr>
      <vt:lpstr>Vorteile von Datenträgern Datenträger                  Streaming Dienste</vt:lpstr>
      <vt:lpstr>Probleme von Streamingdiensten Datenträger                  Streaming Dienste</vt:lpstr>
      <vt:lpstr>Probleme von Streamingdiensten Datenträger                  Streaming Dienste</vt:lpstr>
      <vt:lpstr>Probleme von Streamingdiensten Datenträger                  Streaming Dienste</vt:lpstr>
      <vt:lpstr>Probleme von Streamingdiensten Datenträger                  Streaming Dienste</vt:lpstr>
      <vt:lpstr>Quellen</vt:lpstr>
      <vt:lpstr>Quellen</vt:lpstr>
      <vt:lpstr>Quellen</vt:lpstr>
      <vt:lpstr>Bildquellen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Medienwandel im 21. Jahrhundert</dc:title>
  <dc:creator>Sean Gocks</dc:creator>
  <cp:lastModifiedBy>Jenny</cp:lastModifiedBy>
  <cp:revision>154</cp:revision>
  <dcterms:created xsi:type="dcterms:W3CDTF">2016-11-04T12:23:45Z</dcterms:created>
  <dcterms:modified xsi:type="dcterms:W3CDTF">2016-11-21T22:35:45Z</dcterms:modified>
</cp:coreProperties>
</file>